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54"/>
  </p:notesMasterIdLst>
  <p:handoutMasterIdLst>
    <p:handoutMasterId r:id="rId55"/>
  </p:handoutMasterIdLst>
  <p:sldIdLst>
    <p:sldId id="4474" r:id="rId5"/>
    <p:sldId id="2076138638" r:id="rId6"/>
    <p:sldId id="4483" r:id="rId7"/>
    <p:sldId id="2076138637" r:id="rId8"/>
    <p:sldId id="256" r:id="rId9"/>
    <p:sldId id="2076138576" r:id="rId10"/>
    <p:sldId id="1831" r:id="rId11"/>
    <p:sldId id="2076138648" r:id="rId12"/>
    <p:sldId id="2076138676" r:id="rId13"/>
    <p:sldId id="4628" r:id="rId14"/>
    <p:sldId id="2076138647" r:id="rId15"/>
    <p:sldId id="4581" r:id="rId16"/>
    <p:sldId id="2076138639" r:id="rId17"/>
    <p:sldId id="2076138649" r:id="rId18"/>
    <p:sldId id="2076138641" r:id="rId19"/>
    <p:sldId id="2076138650" r:id="rId20"/>
    <p:sldId id="2076138651" r:id="rId21"/>
    <p:sldId id="2076138642" r:id="rId22"/>
    <p:sldId id="2076138652" r:id="rId23"/>
    <p:sldId id="2076138673" r:id="rId24"/>
    <p:sldId id="4582" r:id="rId25"/>
    <p:sldId id="2076138653" r:id="rId26"/>
    <p:sldId id="2076138658" r:id="rId27"/>
    <p:sldId id="2076138674" r:id="rId28"/>
    <p:sldId id="2076138654" r:id="rId29"/>
    <p:sldId id="2076138655" r:id="rId30"/>
    <p:sldId id="2076138643" r:id="rId31"/>
    <p:sldId id="2076138656" r:id="rId32"/>
    <p:sldId id="2076138657" r:id="rId33"/>
    <p:sldId id="2076138663" r:id="rId34"/>
    <p:sldId id="2076138660" r:id="rId35"/>
    <p:sldId id="2076138659" r:id="rId36"/>
    <p:sldId id="2076138661" r:id="rId37"/>
    <p:sldId id="2076138662" r:id="rId38"/>
    <p:sldId id="2076138640" r:id="rId39"/>
    <p:sldId id="2076138644" r:id="rId40"/>
    <p:sldId id="2076138664" r:id="rId41"/>
    <p:sldId id="2076138665" r:id="rId42"/>
    <p:sldId id="2076138671" r:id="rId43"/>
    <p:sldId id="2076138666" r:id="rId44"/>
    <p:sldId id="2076138645" r:id="rId45"/>
    <p:sldId id="2076138672" r:id="rId46"/>
    <p:sldId id="2076138668" r:id="rId47"/>
    <p:sldId id="2076138677" r:id="rId48"/>
    <p:sldId id="2076138678" r:id="rId49"/>
    <p:sldId id="2076138669" r:id="rId50"/>
    <p:sldId id="2076138675" r:id="rId51"/>
    <p:sldId id="2076138646" r:id="rId52"/>
    <p:sldId id="4505" r:id="rId53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4474"/>
            <p14:sldId id="2076138638"/>
            <p14:sldId id="4483"/>
            <p14:sldId id="2076138637"/>
            <p14:sldId id="256"/>
            <p14:sldId id="2076138576"/>
            <p14:sldId id="1831"/>
            <p14:sldId id="2076138648"/>
            <p14:sldId id="2076138676"/>
            <p14:sldId id="4628"/>
            <p14:sldId id="2076138647"/>
            <p14:sldId id="4581"/>
            <p14:sldId id="2076138639"/>
            <p14:sldId id="2076138649"/>
            <p14:sldId id="2076138641"/>
            <p14:sldId id="2076138650"/>
            <p14:sldId id="2076138651"/>
            <p14:sldId id="2076138642"/>
            <p14:sldId id="2076138652"/>
            <p14:sldId id="2076138673"/>
            <p14:sldId id="4582"/>
            <p14:sldId id="2076138653"/>
            <p14:sldId id="2076138658"/>
            <p14:sldId id="2076138674"/>
            <p14:sldId id="2076138654"/>
            <p14:sldId id="2076138655"/>
            <p14:sldId id="2076138643"/>
            <p14:sldId id="2076138656"/>
            <p14:sldId id="2076138657"/>
            <p14:sldId id="2076138663"/>
            <p14:sldId id="2076138660"/>
            <p14:sldId id="2076138659"/>
            <p14:sldId id="2076138661"/>
            <p14:sldId id="2076138662"/>
            <p14:sldId id="2076138640"/>
            <p14:sldId id="2076138644"/>
            <p14:sldId id="2076138664"/>
            <p14:sldId id="2076138665"/>
            <p14:sldId id="2076138671"/>
            <p14:sldId id="2076138666"/>
            <p14:sldId id="2076138645"/>
            <p14:sldId id="2076138672"/>
            <p14:sldId id="2076138668"/>
            <p14:sldId id="2076138677"/>
            <p14:sldId id="2076138678"/>
            <p14:sldId id="2076138669"/>
            <p14:sldId id="2076138675"/>
            <p14:sldId id="2076138646"/>
            <p14:sldId id="4505"/>
          </p14:sldIdLst>
        </p14:section>
        <p14:section name="Default Section" id="{D27B6955-1FB6-4076-9C17-1FF2C29DC57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  <a:srgbClr val="FFF5D5"/>
    <a:srgbClr val="F3FFFE"/>
    <a:srgbClr val="FFFAEB"/>
    <a:srgbClr val="EFF4FF"/>
    <a:srgbClr val="C94F0F"/>
    <a:srgbClr val="12239E"/>
    <a:srgbClr val="000000"/>
    <a:srgbClr val="FEFCF0"/>
    <a:srgbClr val="FF99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912" autoAdjust="0"/>
  </p:normalViewPr>
  <p:slideViewPr>
    <p:cSldViewPr snapToGrid="0">
      <p:cViewPr varScale="1">
        <p:scale>
          <a:sx n="77" d="100"/>
          <a:sy n="77" d="100"/>
        </p:scale>
        <p:origin x="7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546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4/28/2022 8:31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4573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9741906" y="466301"/>
            <a:ext cx="2901844" cy="699453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64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207275" y="4585300"/>
            <a:ext cx="9223719" cy="116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07275" y="4663017"/>
            <a:ext cx="8601895" cy="38779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1282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FCBF2C-CFEE-43A8-872C-B2925F63FA7C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57956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am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759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  <p:sldLayoutId id="2147484576" r:id="rId5"/>
    <p:sldLayoutId id="2147484577" r:id="rId6"/>
    <p:sldLayoutId id="2147484581" r:id="rId7"/>
    <p:sldLayoutId id="2147484583" r:id="rId8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owerBiDevCamp/PBIE-Authoring-And-Customiz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hyperlink" Target="https://docs.microsoft.com/en-us/javascript/api/overview/powerbi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BF61-FB04-4844-9364-F923E52D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Report Object in Chrome Dev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F2ACC-E5F2-26C2-E635-972B45996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33"/>
          <a:stretch/>
        </p:blipFill>
        <p:spPr>
          <a:xfrm>
            <a:off x="622437" y="1263041"/>
            <a:ext cx="6444285" cy="237533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2E8C276-C163-6DE3-4CFC-C0AA200A22C5}"/>
              </a:ext>
            </a:extLst>
          </p:cNvPr>
          <p:cNvGrpSpPr/>
          <p:nvPr/>
        </p:nvGrpSpPr>
        <p:grpSpPr>
          <a:xfrm>
            <a:off x="622437" y="3484441"/>
            <a:ext cx="8764524" cy="3319584"/>
            <a:chOff x="622437" y="3484441"/>
            <a:chExt cx="8764524" cy="33195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8D5D14-F6A2-EDAF-76FD-EBF620A23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437" y="3766693"/>
              <a:ext cx="8764524" cy="3037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69D9C13-4CCC-21D6-88BC-6BC7CD2E2C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6761" y="3484441"/>
              <a:ext cx="4723603" cy="1484723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8B8B5D-B052-772E-2E40-AE2A513D4496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Demo01</a:t>
            </a:r>
          </a:p>
        </p:txBody>
      </p:sp>
    </p:spTree>
    <p:extLst>
      <p:ext uri="{BB962C8B-B14F-4D97-AF65-F5344CB8AC3E}">
        <p14:creationId xmlns:p14="http://schemas.microsoft.com/office/powerpoint/2010/main" val="37144869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500D-5FD7-619C-449B-DD8913BC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powerbi.js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88A43-E785-0F35-05FC-B5DF265722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sz="2400" b="1" dirty="0">
                <a:solidFill>
                  <a:srgbClr val="820000"/>
                </a:solidFill>
              </a:rPr>
              <a:t>Demo01</a:t>
            </a:r>
            <a:r>
              <a:rPr lang="en-US" dirty="0"/>
              <a:t> registers event handlers for all supported </a:t>
            </a:r>
            <a:r>
              <a:rPr lang="en-US" sz="2400" b="1" dirty="0">
                <a:solidFill>
                  <a:srgbClr val="820000"/>
                </a:solidFill>
              </a:rPr>
              <a:t>powerbi.js</a:t>
            </a:r>
            <a:r>
              <a:rPr lang="en-US" dirty="0"/>
              <a:t> events</a:t>
            </a:r>
          </a:p>
          <a:p>
            <a:pPr lvl="1"/>
            <a:r>
              <a:rPr lang="en-US" dirty="0"/>
              <a:t>Use it to gain understanding of which user actions trigger specific events</a:t>
            </a:r>
          </a:p>
          <a:p>
            <a:pPr lvl="1"/>
            <a:r>
              <a:rPr lang="en-US" dirty="0"/>
              <a:t>Event arguments logged to console window for easy inspection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BD03E-5630-BD4F-B4D2-56FF8B714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27" y="2709268"/>
            <a:ext cx="6463914" cy="1975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783568-C3D4-4C0E-BCB3-5909582A9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308" y="2709268"/>
            <a:ext cx="3246631" cy="4094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07D226-41F8-B69A-198A-F3473AB11D5B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Demo01</a:t>
            </a:r>
          </a:p>
        </p:txBody>
      </p:sp>
    </p:spTree>
    <p:extLst>
      <p:ext uri="{BB962C8B-B14F-4D97-AF65-F5344CB8AC3E}">
        <p14:creationId xmlns:p14="http://schemas.microsoft.com/office/powerpoint/2010/main" val="1058375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Panes When Embedding a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07715-1DF7-95C7-B1DC-F0030C099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Report panes and action bar can be set in config object</a:t>
            </a:r>
          </a:p>
          <a:p>
            <a:pPr lvl="1"/>
            <a:r>
              <a:rPr lang="en-US" dirty="0"/>
              <a:t>Filter pane and Bookmarks pane are only panes available in View mode</a:t>
            </a:r>
          </a:p>
          <a:p>
            <a:pPr lvl="1"/>
            <a:r>
              <a:rPr lang="en-US" dirty="0"/>
              <a:t>Other panes are only available when report is in Edit mode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0C832D-D5C3-4BE9-9A8B-AD5DF6C48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92" y="2493274"/>
            <a:ext cx="4012304" cy="427007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7C3CE0-2B05-5037-A87B-CEC0C3D9A675}"/>
              </a:ext>
            </a:extLst>
          </p:cNvPr>
          <p:cNvSpPr/>
          <p:nvPr/>
        </p:nvSpPr>
        <p:spPr bwMode="auto">
          <a:xfrm>
            <a:off x="1530819" y="4534957"/>
            <a:ext cx="3209192" cy="1107831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5BBC8D-B440-E278-8204-A7146F7FCB93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Demo02</a:t>
            </a:r>
          </a:p>
        </p:txBody>
      </p:sp>
    </p:spTree>
    <p:extLst>
      <p:ext uri="{BB962C8B-B14F-4D97-AF65-F5344CB8AC3E}">
        <p14:creationId xmlns:p14="http://schemas.microsoft.com/office/powerpoint/2010/main" val="35635949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D4CF-E80A-C45A-45A1-611A5B36A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97196"/>
          </a:xfrm>
        </p:spPr>
        <p:txBody>
          <a:bodyPr/>
          <a:lstStyle/>
          <a:p>
            <a:r>
              <a:rPr lang="en-US" dirty="0"/>
              <a:t>Showing and Hiding Report Panes in View Mode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61884-A7AD-8533-5AB4-9B00644BF7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77711"/>
          </a:xfrm>
        </p:spPr>
        <p:txBody>
          <a:bodyPr/>
          <a:lstStyle/>
          <a:p>
            <a:r>
              <a:rPr lang="en-US" dirty="0"/>
              <a:t>You can hide and show panes after report has loaded using code</a:t>
            </a:r>
          </a:p>
          <a:p>
            <a:pPr lvl="1"/>
            <a:r>
              <a:rPr lang="en-US" dirty="0"/>
              <a:t>Show/Hide </a:t>
            </a:r>
            <a:r>
              <a:rPr lang="en-US" sz="1800" b="1" dirty="0">
                <a:solidFill>
                  <a:srgbClr val="820000"/>
                </a:solidFill>
              </a:rPr>
              <a:t>Filters</a:t>
            </a:r>
            <a:r>
              <a:rPr lang="en-US" dirty="0"/>
              <a:t> Pane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Show/Hide </a:t>
            </a:r>
            <a:r>
              <a:rPr lang="en-US" sz="1800" b="1" dirty="0">
                <a:solidFill>
                  <a:srgbClr val="820000"/>
                </a:solidFill>
              </a:rPr>
              <a:t>Bookmarks</a:t>
            </a:r>
            <a:r>
              <a:rPr lang="en-US" dirty="0"/>
              <a:t> Pane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74818-CAAD-DBF0-36C9-F2E3A0CD2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46" y="2070417"/>
            <a:ext cx="5711780" cy="13489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39F7B-8C3F-2986-321F-211B326D0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46" y="4235679"/>
            <a:ext cx="5157989" cy="13229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887CDC-92AF-FC73-936F-1B8A1BCCE624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Demo02</a:t>
            </a:r>
          </a:p>
        </p:txBody>
      </p:sp>
    </p:spTree>
    <p:extLst>
      <p:ext uri="{BB962C8B-B14F-4D97-AF65-F5344CB8AC3E}">
        <p14:creationId xmlns:p14="http://schemas.microsoft.com/office/powerpoint/2010/main" val="4255060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D4CF-E80A-C45A-45A1-611A5B36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Display Option Setting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61884-A7AD-8533-5AB4-9B00644BF7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39677"/>
          </a:xfrm>
        </p:spPr>
        <p:txBody>
          <a:bodyPr/>
          <a:lstStyle/>
          <a:p>
            <a:r>
              <a:rPr lang="en-US" dirty="0"/>
              <a:t>Display Option for report pages can be set to </a:t>
            </a:r>
            <a:r>
              <a:rPr lang="en-US" sz="2000" b="1" dirty="0">
                <a:solidFill>
                  <a:srgbClr val="820000"/>
                </a:solidFill>
              </a:rPr>
              <a:t>Fit To Page</a:t>
            </a:r>
            <a:r>
              <a:rPr lang="en-US" dirty="0"/>
              <a:t> </a:t>
            </a:r>
            <a:r>
              <a:rPr lang="en-US" sz="1800" dirty="0"/>
              <a:t>|</a:t>
            </a:r>
            <a:r>
              <a:rPr lang="en-US" dirty="0"/>
              <a:t>  </a:t>
            </a:r>
            <a:r>
              <a:rPr lang="en-US" sz="2000" b="1" dirty="0">
                <a:solidFill>
                  <a:srgbClr val="820000"/>
                </a:solidFill>
              </a:rPr>
              <a:t>Fit To Width</a:t>
            </a:r>
            <a:r>
              <a:rPr lang="en-US" dirty="0"/>
              <a:t> </a:t>
            </a:r>
            <a:r>
              <a:rPr lang="en-US" sz="1800" dirty="0"/>
              <a:t>|</a:t>
            </a:r>
            <a:r>
              <a:rPr lang="en-US" dirty="0"/>
              <a:t> </a:t>
            </a:r>
            <a:r>
              <a:rPr lang="en-US" sz="2000" b="1" dirty="0">
                <a:solidFill>
                  <a:srgbClr val="820000"/>
                </a:solidFill>
              </a:rPr>
              <a:t>Actual Size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Display Option set to </a:t>
            </a:r>
            <a:r>
              <a:rPr lang="en-US" sz="1800" b="1" dirty="0">
                <a:solidFill>
                  <a:srgbClr val="820000"/>
                </a:solidFill>
              </a:rPr>
              <a:t>Fit To Page</a:t>
            </a:r>
            <a:r>
              <a:rPr lang="en-US" dirty="0"/>
              <a:t> by default</a:t>
            </a:r>
          </a:p>
          <a:p>
            <a:r>
              <a:rPr lang="en-US" dirty="0"/>
              <a:t>Report settings for page </a:t>
            </a:r>
            <a:r>
              <a:rPr lang="en-US" sz="2200" b="1" dirty="0" err="1">
                <a:solidFill>
                  <a:srgbClr val="820000"/>
                </a:solidFill>
              </a:rPr>
              <a:t>displayOption</a:t>
            </a:r>
            <a:r>
              <a:rPr lang="en-US" dirty="0"/>
              <a:t> must be updated using </a:t>
            </a:r>
            <a:r>
              <a:rPr lang="en-US" sz="2200" b="1" dirty="0" err="1">
                <a:solidFill>
                  <a:srgbClr val="820000"/>
                </a:solidFill>
              </a:rPr>
              <a:t>customLayout</a:t>
            </a:r>
            <a:r>
              <a:rPr lang="en-US" dirty="0"/>
              <a:t> setting</a:t>
            </a:r>
          </a:p>
          <a:p>
            <a:pPr lvl="1"/>
            <a:r>
              <a:rPr lang="en-US" dirty="0"/>
              <a:t>Switch report to </a:t>
            </a:r>
            <a:r>
              <a:rPr lang="en-US" sz="1800" b="1" dirty="0">
                <a:solidFill>
                  <a:srgbClr val="820000"/>
                </a:solidFill>
              </a:rPr>
              <a:t>Fit to Page</a:t>
            </a:r>
            <a:endParaRPr lang="en-US" b="1" dirty="0">
              <a:solidFill>
                <a:srgbClr val="820000"/>
              </a:solidFill>
            </a:endParaRPr>
          </a:p>
          <a:p>
            <a:pPr marL="55563" lvl="2"/>
            <a:endParaRPr lang="en-US" dirty="0"/>
          </a:p>
          <a:p>
            <a:pPr marL="179388" lvl="3"/>
            <a:br>
              <a:rPr lang="en-US" dirty="0"/>
            </a:br>
            <a:endParaRPr lang="en-US" dirty="0"/>
          </a:p>
          <a:p>
            <a:pPr marL="179388" lvl="3"/>
            <a:endParaRPr lang="en-US" dirty="0"/>
          </a:p>
          <a:p>
            <a:pPr lvl="1"/>
            <a:r>
              <a:rPr lang="en-US" dirty="0"/>
              <a:t>Switch report to </a:t>
            </a:r>
            <a:r>
              <a:rPr lang="en-US" sz="1800" b="1" dirty="0">
                <a:solidFill>
                  <a:srgbClr val="820000"/>
                </a:solidFill>
              </a:rPr>
              <a:t>Fit to Screen</a:t>
            </a:r>
            <a:endParaRPr lang="en-US" b="1" dirty="0">
              <a:solidFill>
                <a:srgbClr val="820000"/>
              </a:solidFill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Switch report to </a:t>
            </a:r>
            <a:r>
              <a:rPr lang="en-US" sz="1800" b="1" dirty="0">
                <a:solidFill>
                  <a:srgbClr val="820000"/>
                </a:solidFill>
              </a:rPr>
              <a:t>Actual size</a:t>
            </a:r>
            <a:endParaRPr lang="en-US" b="1" dirty="0">
              <a:solidFill>
                <a:srgbClr val="82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0B73E4-4749-75A8-8613-43F7B1EF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792" y="2918739"/>
            <a:ext cx="6239814" cy="875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9A34A-0E5A-288F-3853-3A2106314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792" y="4345088"/>
            <a:ext cx="6272011" cy="8560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A90102-A3D4-0385-6566-F9FD27F89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110" y="5751982"/>
            <a:ext cx="6252693" cy="8300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D93E4F-0E40-9DBA-0FD6-2284189855E2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Demo02</a:t>
            </a:r>
          </a:p>
        </p:txBody>
      </p:sp>
    </p:spTree>
    <p:extLst>
      <p:ext uri="{BB962C8B-B14F-4D97-AF65-F5344CB8AC3E}">
        <p14:creationId xmlns:p14="http://schemas.microsoft.com/office/powerpoint/2010/main" val="24796156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and Customizing Report Pages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Creating Custom Navigation with Pages and Bookmarks</a:t>
            </a:r>
          </a:p>
          <a:p>
            <a:r>
              <a:rPr lang="en-US" dirty="0"/>
              <a:t>Creating Authoring Experiences with the Report Designer</a:t>
            </a:r>
          </a:p>
          <a:p>
            <a:r>
              <a:rPr lang="en-US" dirty="0"/>
              <a:t>Creating New Pages and Adding Visuals using Code</a:t>
            </a:r>
          </a:p>
          <a:p>
            <a:r>
              <a:rPr lang="en-US" dirty="0"/>
              <a:t>Embedding Reports using Custom Layouts</a:t>
            </a:r>
          </a:p>
          <a:p>
            <a:r>
              <a:rPr lang="en-US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9896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E900-A275-63D0-F239-EAC30F3D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Navigation Settings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8ECB2-9C2F-7127-90CC-B7E1EDE16C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93072"/>
          </a:xfrm>
        </p:spPr>
        <p:txBody>
          <a:bodyPr/>
          <a:lstStyle/>
          <a:p>
            <a:r>
              <a:rPr lang="en-US" dirty="0"/>
              <a:t>You can show or hide page-based navigation menu used in Power BI Service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Page navigation can be shown on left side of page or bottom of page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20D33C-B6D3-D55D-C1E9-75D8021E8DE2}"/>
              </a:ext>
            </a:extLst>
          </p:cNvPr>
          <p:cNvGrpSpPr/>
          <p:nvPr/>
        </p:nvGrpSpPr>
        <p:grpSpPr>
          <a:xfrm>
            <a:off x="993912" y="4178996"/>
            <a:ext cx="3178860" cy="2510111"/>
            <a:chOff x="57774" y="3497262"/>
            <a:chExt cx="3852669" cy="30421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9A3C6A-A095-D83C-ED75-87972D451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4380" y="3497262"/>
              <a:ext cx="1646063" cy="3042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BE3312DF-0E3B-A14E-213D-78AE67B3A100}"/>
                </a:ext>
              </a:extLst>
            </p:cNvPr>
            <p:cNvSpPr/>
            <p:nvPr/>
          </p:nvSpPr>
          <p:spPr bwMode="auto">
            <a:xfrm flipH="1">
              <a:off x="57774" y="3970582"/>
              <a:ext cx="2036070" cy="481302"/>
            </a:xfrm>
            <a:prstGeom prst="leftArrow">
              <a:avLst>
                <a:gd name="adj1" fmla="val 50000"/>
                <a:gd name="adj2" fmla="val 8620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left navigation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DFB35A-04CC-1740-69A9-E2302F31392D}"/>
              </a:ext>
            </a:extLst>
          </p:cNvPr>
          <p:cNvGrpSpPr/>
          <p:nvPr/>
        </p:nvGrpSpPr>
        <p:grpSpPr>
          <a:xfrm>
            <a:off x="4969357" y="4178996"/>
            <a:ext cx="3438940" cy="2598149"/>
            <a:chOff x="4358157" y="3516295"/>
            <a:chExt cx="4167877" cy="31488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161B97-A733-7853-6224-24F94492A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3539" y="3516295"/>
              <a:ext cx="1802495" cy="3042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014FBEF6-71A9-7426-8283-72E53D2E034A}"/>
                </a:ext>
              </a:extLst>
            </p:cNvPr>
            <p:cNvSpPr/>
            <p:nvPr/>
          </p:nvSpPr>
          <p:spPr bwMode="auto">
            <a:xfrm flipH="1">
              <a:off x="4358157" y="6183860"/>
              <a:ext cx="2324168" cy="481302"/>
            </a:xfrm>
            <a:prstGeom prst="leftArrow">
              <a:avLst>
                <a:gd name="adj1" fmla="val 50000"/>
                <a:gd name="adj2" fmla="val 8620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bottom navigation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CFBC59F-E8CB-DAF4-C6C2-DFBD9BB1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053" y="1813516"/>
            <a:ext cx="4969184" cy="1618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Arrow: Left 15">
            <a:extLst>
              <a:ext uri="{FF2B5EF4-FFF2-40B4-BE49-F238E27FC236}">
                <a16:creationId xmlns:a16="http://schemas.microsoft.com/office/drawing/2014/main" id="{8ED7BEB0-76FF-E777-8226-EB6B605E324C}"/>
              </a:ext>
            </a:extLst>
          </p:cNvPr>
          <p:cNvSpPr/>
          <p:nvPr/>
        </p:nvSpPr>
        <p:spPr bwMode="auto">
          <a:xfrm flipH="1">
            <a:off x="511276" y="2801422"/>
            <a:ext cx="1729601" cy="409735"/>
          </a:xfrm>
          <a:prstGeom prst="leftArrow">
            <a:avLst>
              <a:gd name="adj1" fmla="val 50000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set navigation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94CDE5-1B47-8189-9EC4-D85CD227F62D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Demo02</a:t>
            </a:r>
          </a:p>
        </p:txBody>
      </p:sp>
    </p:spTree>
    <p:extLst>
      <p:ext uri="{BB962C8B-B14F-4D97-AF65-F5344CB8AC3E}">
        <p14:creationId xmlns:p14="http://schemas.microsoft.com/office/powerpoint/2010/main" val="38240685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F0A7-5022-3EFD-64EB-FAB14A7B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Custom Navigation Scheme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5981D-14CE-0DED-75C9-BB61548A76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Custom Navigation can be added using pages or bookmarks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F8E1E-0306-A2A4-F6F8-2034BEE9E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74" y="1778715"/>
            <a:ext cx="6271912" cy="359557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78D36F1-954E-E243-41A9-746CACB896D6}"/>
              </a:ext>
            </a:extLst>
          </p:cNvPr>
          <p:cNvGrpSpPr/>
          <p:nvPr/>
        </p:nvGrpSpPr>
        <p:grpSpPr>
          <a:xfrm>
            <a:off x="5269236" y="2647831"/>
            <a:ext cx="6218052" cy="3395160"/>
            <a:chOff x="5269236" y="2647831"/>
            <a:chExt cx="6218052" cy="33951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E2823A-D768-103B-5D41-AD6B6B297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677"/>
            <a:stretch/>
          </p:blipFill>
          <p:spPr>
            <a:xfrm>
              <a:off x="8434176" y="2647831"/>
              <a:ext cx="3053112" cy="33951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3BB4BC6-EFB1-5AAE-E47B-B1FFDA2743EA}"/>
                </a:ext>
              </a:extLst>
            </p:cNvPr>
            <p:cNvCxnSpPr>
              <a:cxnSpLocks/>
            </p:cNvCxnSpPr>
            <p:nvPr/>
          </p:nvCxnSpPr>
          <p:spPr>
            <a:xfrm>
              <a:off x="5269236" y="3576501"/>
              <a:ext cx="3003411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0210812-C1C0-13F6-AFF9-3545126FCBEA}"/>
                </a:ext>
              </a:extLst>
            </p:cNvPr>
            <p:cNvCxnSpPr>
              <a:cxnSpLocks/>
            </p:cNvCxnSpPr>
            <p:nvPr/>
          </p:nvCxnSpPr>
          <p:spPr>
            <a:xfrm>
              <a:off x="5512992" y="4735285"/>
              <a:ext cx="2759655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ED24EDD-0419-7036-DF66-CD77DC6A46B5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Demo02</a:t>
            </a:r>
          </a:p>
        </p:txBody>
      </p:sp>
    </p:spTree>
    <p:extLst>
      <p:ext uri="{BB962C8B-B14F-4D97-AF65-F5344CB8AC3E}">
        <p14:creationId xmlns:p14="http://schemas.microsoft.com/office/powerpoint/2010/main" val="1858614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and Customizing Report Pages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Custom Navigation with Pages and Bookmarks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Creating Authoring Experiences with the Report Designer</a:t>
            </a:r>
          </a:p>
          <a:p>
            <a:r>
              <a:rPr lang="en-US" dirty="0"/>
              <a:t>Creating New Pages and Adding Visuals using Code</a:t>
            </a:r>
          </a:p>
          <a:p>
            <a:r>
              <a:rPr lang="en-US" dirty="0"/>
              <a:t>Embedding Reports using Custom Layouts</a:t>
            </a:r>
          </a:p>
          <a:p>
            <a:r>
              <a:rPr lang="en-US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173974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09F8-8D1F-0E9A-CE60-5C434822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 Report into Edit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07ABF-92B2-7F9B-022C-BB9D535125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755422"/>
          </a:xfrm>
        </p:spPr>
        <p:txBody>
          <a:bodyPr/>
          <a:lstStyle/>
          <a:p>
            <a:r>
              <a:rPr lang="en-US" dirty="0"/>
              <a:t>Report can be opened in Edit mode or switched into Edit mode after opening</a:t>
            </a:r>
          </a:p>
          <a:p>
            <a:pPr lvl="1"/>
            <a:r>
              <a:rPr lang="en-US" dirty="0"/>
              <a:t>Minimal code required to switch report into Edit mode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user to perform </a:t>
            </a:r>
            <a:r>
              <a:rPr lang="en-US" sz="1800" b="1" dirty="0">
                <a:solidFill>
                  <a:srgbClr val="820000"/>
                </a:solidFill>
              </a:rPr>
              <a:t>Save</a:t>
            </a:r>
            <a:r>
              <a:rPr lang="en-US" dirty="0"/>
              <a:t> operation, embed token must have </a:t>
            </a:r>
            <a:r>
              <a:rPr lang="en-US" sz="1800" b="1" dirty="0" err="1">
                <a:solidFill>
                  <a:srgbClr val="820000"/>
                </a:solidFill>
              </a:rPr>
              <a:t>reportId</a:t>
            </a:r>
            <a:r>
              <a:rPr lang="en-US" dirty="0"/>
              <a:t> with </a:t>
            </a:r>
            <a:r>
              <a:rPr lang="en-US" sz="1800" b="1" dirty="0" err="1">
                <a:solidFill>
                  <a:srgbClr val="820000"/>
                </a:solidFill>
              </a:rPr>
              <a:t>allowEdit</a:t>
            </a:r>
            <a:r>
              <a:rPr lang="en-US" dirty="0"/>
              <a:t> set to true</a:t>
            </a:r>
          </a:p>
          <a:p>
            <a:pPr lvl="1"/>
            <a:r>
              <a:rPr lang="en-US" dirty="0"/>
              <a:t>For user to perform </a:t>
            </a:r>
            <a:r>
              <a:rPr lang="en-US" sz="1800" b="1" dirty="0">
                <a:solidFill>
                  <a:srgbClr val="820000"/>
                </a:solidFill>
              </a:rPr>
              <a:t>Save As</a:t>
            </a:r>
            <a:r>
              <a:rPr lang="en-US" dirty="0"/>
              <a:t> operation, embed token must include </a:t>
            </a:r>
            <a:r>
              <a:rPr lang="en-US" sz="1800" b="1" dirty="0" err="1">
                <a:solidFill>
                  <a:srgbClr val="820000"/>
                </a:solidFill>
              </a:rPr>
              <a:t>workspaceId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71E41-7BFE-CC9E-B08B-B54B0C816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6" y="2605544"/>
            <a:ext cx="5953540" cy="30843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DD929D-82B5-DBAE-448C-A455728D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086" y="2017268"/>
            <a:ext cx="5215944" cy="4345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84231C-CC70-E6CE-64BC-0F3BC69F87AF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Demo03</a:t>
            </a:r>
          </a:p>
        </p:txBody>
      </p:sp>
    </p:spTree>
    <p:extLst>
      <p:ext uri="{BB962C8B-B14F-4D97-AF65-F5344CB8AC3E}">
        <p14:creationId xmlns:p14="http://schemas.microsoft.com/office/powerpoint/2010/main" val="2077947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235025"/>
            <a:ext cx="11053773" cy="166199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Report Authoring and Customization with Power BI Embedding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6201C99-63BD-452F-AC83-D3D858EE0DD8}"/>
              </a:ext>
            </a:extLst>
          </p:cNvPr>
          <p:cNvSpPr txBox="1">
            <a:spLocks/>
          </p:cNvSpPr>
          <p:nvPr/>
        </p:nvSpPr>
        <p:spPr>
          <a:xfrm>
            <a:off x="474162" y="4916245"/>
            <a:ext cx="4670594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</p:spTree>
    <p:extLst>
      <p:ext uri="{BB962C8B-B14F-4D97-AF65-F5344CB8AC3E}">
        <p14:creationId xmlns:p14="http://schemas.microsoft.com/office/powerpoint/2010/main" val="29507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A9836-21AB-1A74-BE40-623D5EAD7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GetReportEmbeddingData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A12174-3929-1EB2-93F3-FF17E4755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64" y="1218029"/>
            <a:ext cx="10695904" cy="5194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DA33B1-CBBF-00FF-1EBE-0A941B24F3B7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Demo03</a:t>
            </a:r>
          </a:p>
        </p:txBody>
      </p:sp>
    </p:spTree>
    <p:extLst>
      <p:ext uri="{BB962C8B-B14F-4D97-AF65-F5344CB8AC3E}">
        <p14:creationId xmlns:p14="http://schemas.microsoft.com/office/powerpoint/2010/main" val="422373921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and Hiding the Save and Save as Menus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BEEB38-144C-4CB2-A179-3B50F81EC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47317"/>
          </a:xfrm>
        </p:spPr>
        <p:txBody>
          <a:bodyPr/>
          <a:lstStyle/>
          <a:p>
            <a:r>
              <a:rPr lang="en-US" dirty="0"/>
              <a:t>permissions: </a:t>
            </a:r>
            <a:r>
              <a:rPr lang="en-US" sz="2000" b="1" dirty="0" err="1">
                <a:solidFill>
                  <a:srgbClr val="820000"/>
                </a:solidFill>
              </a:rPr>
              <a:t>models.Permissions.All</a:t>
            </a:r>
            <a:endParaRPr lang="en-US" b="1" dirty="0">
              <a:solidFill>
                <a:srgbClr val="8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permissions: </a:t>
            </a:r>
            <a:r>
              <a:rPr lang="en-US" sz="2000" b="1" dirty="0" err="1">
                <a:solidFill>
                  <a:srgbClr val="820000"/>
                </a:solidFill>
              </a:rPr>
              <a:t>models.Permissions.ReadWrite</a:t>
            </a:r>
            <a:endParaRPr lang="en-US" b="1" dirty="0">
              <a:solidFill>
                <a:srgbClr val="8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permissions: </a:t>
            </a:r>
            <a:r>
              <a:rPr lang="en-US" sz="2000" b="1" dirty="0" err="1">
                <a:solidFill>
                  <a:srgbClr val="820000"/>
                </a:solidFill>
              </a:rPr>
              <a:t>models.Permissions.Copy</a:t>
            </a:r>
            <a:endParaRPr lang="en-US" b="1" dirty="0">
              <a:solidFill>
                <a:srgbClr val="82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A298CD-4C79-D7F7-D4E6-9B5A59379972}"/>
              </a:ext>
            </a:extLst>
          </p:cNvPr>
          <p:cNvGrpSpPr/>
          <p:nvPr/>
        </p:nvGrpSpPr>
        <p:grpSpPr>
          <a:xfrm>
            <a:off x="875213" y="1746964"/>
            <a:ext cx="3968782" cy="1151287"/>
            <a:chOff x="875213" y="1746964"/>
            <a:chExt cx="3968782" cy="11512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127698-D2AD-4630-8DB8-3B7B42ED6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213" y="1746964"/>
              <a:ext cx="3968782" cy="1151287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39EB5A83-394B-727D-25D3-6933CD7F78C2}"/>
                </a:ext>
              </a:extLst>
            </p:cNvPr>
            <p:cNvSpPr/>
            <p:nvPr/>
          </p:nvSpPr>
          <p:spPr bwMode="auto">
            <a:xfrm flipH="1">
              <a:off x="2958587" y="2430175"/>
              <a:ext cx="279246" cy="24652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01F4317-3F59-9D9B-FA04-2B0F83833045}"/>
              </a:ext>
            </a:extLst>
          </p:cNvPr>
          <p:cNvGrpSpPr/>
          <p:nvPr/>
        </p:nvGrpSpPr>
        <p:grpSpPr>
          <a:xfrm>
            <a:off x="875211" y="3658661"/>
            <a:ext cx="4095083" cy="1131856"/>
            <a:chOff x="875211" y="3658661"/>
            <a:chExt cx="4095083" cy="11318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22C06F-4E1B-42CC-9FDE-FE16A1F13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211" y="3658661"/>
              <a:ext cx="4095083" cy="1131856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E4A3764E-C357-08B6-ED1B-B338C2D97D30}"/>
                </a:ext>
              </a:extLst>
            </p:cNvPr>
            <p:cNvSpPr/>
            <p:nvPr/>
          </p:nvSpPr>
          <p:spPr bwMode="auto">
            <a:xfrm flipH="1">
              <a:off x="3237833" y="4328247"/>
              <a:ext cx="253512" cy="24652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AD798B-AA30-7942-8509-A5BE701118ED}"/>
              </a:ext>
            </a:extLst>
          </p:cNvPr>
          <p:cNvGrpSpPr/>
          <p:nvPr/>
        </p:nvGrpSpPr>
        <p:grpSpPr>
          <a:xfrm>
            <a:off x="875210" y="5547496"/>
            <a:ext cx="4041646" cy="1083278"/>
            <a:chOff x="875210" y="5547496"/>
            <a:chExt cx="4041646" cy="108327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34484F-89E6-4688-83B7-6A90C9C14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71"/>
            <a:stretch/>
          </p:blipFill>
          <p:spPr>
            <a:xfrm>
              <a:off x="875210" y="5547496"/>
              <a:ext cx="4041646" cy="1083278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D47E4B4-90F5-D7B5-57A9-01D57F9DBB7C}"/>
                </a:ext>
              </a:extLst>
            </p:cNvPr>
            <p:cNvSpPr/>
            <p:nvPr/>
          </p:nvSpPr>
          <p:spPr bwMode="auto">
            <a:xfrm flipH="1">
              <a:off x="2994609" y="6193294"/>
              <a:ext cx="279246" cy="24652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05C369-7216-CDF8-1D16-1421D62E6467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Demo03</a:t>
            </a:r>
          </a:p>
        </p:txBody>
      </p:sp>
    </p:spTree>
    <p:extLst>
      <p:ext uri="{BB962C8B-B14F-4D97-AF65-F5344CB8AC3E}">
        <p14:creationId xmlns:p14="http://schemas.microsoft.com/office/powerpoint/2010/main" val="9559382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DF943-4D70-F4ED-4C13-3A3D039C0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Save-As Redirect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5D024-6EF7-BF39-DA3F-CBADEDA55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60134"/>
            <a:ext cx="7696615" cy="574389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05514-2E26-D080-6E51-6A641D806C5F}"/>
              </a:ext>
            </a:extLst>
          </p:cNvPr>
          <p:cNvGrpSpPr/>
          <p:nvPr/>
        </p:nvGrpSpPr>
        <p:grpSpPr>
          <a:xfrm>
            <a:off x="4035286" y="1111506"/>
            <a:ext cx="7454348" cy="498599"/>
            <a:chOff x="4283765" y="1222513"/>
            <a:chExt cx="7454348" cy="4985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CD4486-14AA-01AD-F465-18A77D7F02D4}"/>
                </a:ext>
              </a:extLst>
            </p:cNvPr>
            <p:cNvSpPr/>
            <p:nvPr/>
          </p:nvSpPr>
          <p:spPr bwMode="auto">
            <a:xfrm>
              <a:off x="6599583" y="1222513"/>
              <a:ext cx="5138530" cy="49859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saved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event fires on both </a:t>
              </a:r>
              <a:r>
                <a:rPr lang="en-US" sz="1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Save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and </a:t>
              </a:r>
              <a:r>
                <a:rPr lang="en-US" sz="1600" b="1" dirty="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SaveAs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actions.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31FFD9D-67F4-73AD-54FA-5C5D5D03801A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4283765" y="1471813"/>
              <a:ext cx="2315818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A8EA9-1BC5-6C0E-A6DA-A3DE70A7CE7A}"/>
              </a:ext>
            </a:extLst>
          </p:cNvPr>
          <p:cNvGrpSpPr/>
          <p:nvPr/>
        </p:nvGrpSpPr>
        <p:grpSpPr>
          <a:xfrm>
            <a:off x="4954656" y="2290930"/>
            <a:ext cx="6544918" cy="682461"/>
            <a:chOff x="5193195" y="2092148"/>
            <a:chExt cx="6544918" cy="68246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6EA2B9-DE27-62C9-D860-E16C86B52EA3}"/>
                </a:ext>
              </a:extLst>
            </p:cNvPr>
            <p:cNvSpPr/>
            <p:nvPr/>
          </p:nvSpPr>
          <p:spPr bwMode="auto">
            <a:xfrm>
              <a:off x="6599583" y="2092148"/>
              <a:ext cx="5138530" cy="68246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Call to </a:t>
              </a:r>
              <a:r>
                <a:rPr lang="en-US" sz="1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EmbedTokenController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Web API to get new embed token with the report ID of the new report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F23478-EEE5-1E82-8C4A-C1FD82A28DF9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5193195" y="2433379"/>
              <a:ext cx="1406388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4E914AF-7643-7E52-4F84-311EE2F99BBC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Demo03</a:t>
            </a:r>
          </a:p>
        </p:txBody>
      </p:sp>
    </p:spTree>
    <p:extLst>
      <p:ext uri="{BB962C8B-B14F-4D97-AF65-F5344CB8AC3E}">
        <p14:creationId xmlns:p14="http://schemas.microsoft.com/office/powerpoint/2010/main" val="1624414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1145-91EA-6A3B-A16A-9211B13D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EmbedTokenController Calls GetEmbedToken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3D57078-88F3-A1D0-4494-C655B952EB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sz="2000" b="1" dirty="0" err="1">
                <a:solidFill>
                  <a:srgbClr val="820000"/>
                </a:solidFill>
              </a:rPr>
              <a:t>SaveAs</a:t>
            </a:r>
            <a:r>
              <a:rPr lang="en-US" sz="2000" b="1" dirty="0">
                <a:solidFill>
                  <a:srgbClr val="820000"/>
                </a:solidFill>
              </a:rPr>
              <a:t> Redirect</a:t>
            </a:r>
            <a:r>
              <a:rPr lang="en-US" dirty="0"/>
              <a:t> includes Web API callback to </a:t>
            </a:r>
            <a:r>
              <a:rPr lang="en-US" sz="2000" b="1" dirty="0">
                <a:solidFill>
                  <a:srgbClr val="820000"/>
                </a:solidFill>
              </a:rPr>
              <a:t>EmbedTokenController</a:t>
            </a:r>
            <a:endParaRPr lang="en-US" b="1" dirty="0">
              <a:solidFill>
                <a:srgbClr val="8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Implemented using jQuery </a:t>
            </a:r>
            <a:r>
              <a:rPr lang="en-US" sz="2000" b="1" dirty="0">
                <a:solidFill>
                  <a:srgbClr val="820000"/>
                </a:solidFill>
              </a:rPr>
              <a:t>$.ajax()</a:t>
            </a:r>
            <a:r>
              <a:rPr lang="en-US" dirty="0"/>
              <a:t> call to </a:t>
            </a:r>
            <a:r>
              <a:rPr lang="en-US" sz="2000" b="1" dirty="0">
                <a:solidFill>
                  <a:srgbClr val="820000"/>
                </a:solidFill>
              </a:rPr>
              <a:t>EmbedTokenController</a:t>
            </a:r>
            <a:endParaRPr lang="en-US" b="1" dirty="0">
              <a:solidFill>
                <a:srgbClr val="82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19642-D4B5-E8B7-EAB8-1E8C46AA3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26" y="4672142"/>
            <a:ext cx="3016857" cy="19948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ED32CE-EBF1-63D4-7B2E-12FD87B8D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158" y="1732410"/>
            <a:ext cx="2044981" cy="21999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03B470-499A-B801-03B3-FDB09665C9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857"/>
          <a:stretch/>
        </p:blipFill>
        <p:spPr>
          <a:xfrm>
            <a:off x="871708" y="1732410"/>
            <a:ext cx="2736423" cy="219990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2492A6D-52F2-EA1B-B1F7-8C58D0586040}"/>
              </a:ext>
            </a:extLst>
          </p:cNvPr>
          <p:cNvGrpSpPr/>
          <p:nvPr/>
        </p:nvGrpSpPr>
        <p:grpSpPr>
          <a:xfrm>
            <a:off x="3689733" y="3187702"/>
            <a:ext cx="4262223" cy="392822"/>
            <a:chOff x="3689733" y="3187702"/>
            <a:chExt cx="4262223" cy="392822"/>
          </a:xfrm>
        </p:grpSpPr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id="{6D8A57EE-16A6-E593-970E-03B9A0A2FE06}"/>
                </a:ext>
              </a:extLst>
            </p:cNvPr>
            <p:cNvSpPr/>
            <p:nvPr/>
          </p:nvSpPr>
          <p:spPr bwMode="auto">
            <a:xfrm flipH="1">
              <a:off x="3689733" y="3187702"/>
              <a:ext cx="2958476" cy="392822"/>
            </a:xfrm>
            <a:prstGeom prst="leftArrow">
              <a:avLst>
                <a:gd name="adj1" fmla="val 50000"/>
                <a:gd name="adj2" fmla="val 8620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Web API call to get updated embed token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CD614D-6D44-5D1B-23CE-4A312A1EE96C}"/>
                </a:ext>
              </a:extLst>
            </p:cNvPr>
            <p:cNvSpPr/>
            <p:nvPr/>
          </p:nvSpPr>
          <p:spPr bwMode="auto">
            <a:xfrm>
              <a:off x="6678861" y="3305747"/>
              <a:ext cx="1273095" cy="1567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0B4DD7-5B38-35B2-E9DA-D3E54D1B0C96}"/>
              </a:ext>
            </a:extLst>
          </p:cNvPr>
          <p:cNvGrpSpPr/>
          <p:nvPr/>
        </p:nvGrpSpPr>
        <p:grpSpPr>
          <a:xfrm>
            <a:off x="4144616" y="4672143"/>
            <a:ext cx="6027678" cy="1994866"/>
            <a:chOff x="4144616" y="4672143"/>
            <a:chExt cx="6027678" cy="199486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5242E-6F84-BC95-93E7-11D7461D6F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4803"/>
            <a:stretch/>
          </p:blipFill>
          <p:spPr>
            <a:xfrm>
              <a:off x="5731618" y="4672143"/>
              <a:ext cx="4440676" cy="19948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Arrow: Left 14">
              <a:extLst>
                <a:ext uri="{FF2B5EF4-FFF2-40B4-BE49-F238E27FC236}">
                  <a16:creationId xmlns:a16="http://schemas.microsoft.com/office/drawing/2014/main" id="{8F51DFB7-63A9-168A-A464-6C319E43BBA3}"/>
                </a:ext>
              </a:extLst>
            </p:cNvPr>
            <p:cNvSpPr/>
            <p:nvPr/>
          </p:nvSpPr>
          <p:spPr bwMode="auto">
            <a:xfrm flipH="1">
              <a:off x="4144616" y="5533238"/>
              <a:ext cx="1413601" cy="392822"/>
            </a:xfrm>
            <a:prstGeom prst="leftArrow">
              <a:avLst>
                <a:gd name="adj1" fmla="val 50000"/>
                <a:gd name="adj2" fmla="val 8620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Web API call</a:t>
              </a:r>
            </a:p>
          </p:txBody>
        </p:sp>
      </p:grpSp>
      <p:sp>
        <p:nvSpPr>
          <p:cNvPr id="19" name="Arrow: Left 18">
            <a:extLst>
              <a:ext uri="{FF2B5EF4-FFF2-40B4-BE49-F238E27FC236}">
                <a16:creationId xmlns:a16="http://schemas.microsoft.com/office/drawing/2014/main" id="{5AAF4978-087F-9037-E63D-D2F1B1F06531}"/>
              </a:ext>
            </a:extLst>
          </p:cNvPr>
          <p:cNvSpPr/>
          <p:nvPr/>
        </p:nvSpPr>
        <p:spPr bwMode="auto">
          <a:xfrm>
            <a:off x="9467643" y="6200774"/>
            <a:ext cx="2097321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 to </a:t>
            </a: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GetEmbedToken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6F6A485-4F4F-A424-9A26-AD37445068A8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Demo03</a:t>
            </a:r>
          </a:p>
        </p:txBody>
      </p:sp>
    </p:spTree>
    <p:extLst>
      <p:ext uri="{BB962C8B-B14F-4D97-AF65-F5344CB8AC3E}">
        <p14:creationId xmlns:p14="http://schemas.microsoft.com/office/powerpoint/2010/main" val="1643890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1145-91EA-6A3B-A16A-9211B13D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GetEmbedToken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211C89-2F6C-F1BD-6D6E-674F30B1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396" y="1082582"/>
            <a:ext cx="7968275" cy="57214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5BCB1DF-093B-9343-7753-D7DB36E8B539}"/>
              </a:ext>
            </a:extLst>
          </p:cNvPr>
          <p:cNvSpPr/>
          <p:nvPr/>
        </p:nvSpPr>
        <p:spPr bwMode="auto">
          <a:xfrm flipH="1">
            <a:off x="314324" y="1726509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Create token request object collections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41EEED3C-0BE5-5313-49F1-9917C4E0416B}"/>
              </a:ext>
            </a:extLst>
          </p:cNvPr>
          <p:cNvSpPr/>
          <p:nvPr/>
        </p:nvSpPr>
        <p:spPr bwMode="auto">
          <a:xfrm flipH="1">
            <a:off x="314324" y="2194814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IDs for workspaces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3EE7629-8F0C-5F1B-B923-9ECED2F0C4F7}"/>
              </a:ext>
            </a:extLst>
          </p:cNvPr>
          <p:cNvSpPr/>
          <p:nvPr/>
        </p:nvSpPr>
        <p:spPr bwMode="auto">
          <a:xfrm flipH="1">
            <a:off x="314324" y="2778798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all dataset IDs from source workspace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810021BD-B4E0-8D69-3DC3-17767829C88D}"/>
              </a:ext>
            </a:extLst>
          </p:cNvPr>
          <p:cNvSpPr/>
          <p:nvPr/>
        </p:nvSpPr>
        <p:spPr bwMode="auto">
          <a:xfrm flipH="1">
            <a:off x="314324" y="3362782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all report IDs from source workspace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74C22CD6-785B-08E0-1493-3CE6D685084A}"/>
              </a:ext>
            </a:extLst>
          </p:cNvPr>
          <p:cNvSpPr/>
          <p:nvPr/>
        </p:nvSpPr>
        <p:spPr bwMode="auto">
          <a:xfrm flipH="1">
            <a:off x="314324" y="4051895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all report IDs from target workspace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FC92A163-E9D4-8BCD-0AFD-AF6F7B182C66}"/>
              </a:ext>
            </a:extLst>
          </p:cNvPr>
          <p:cNvSpPr/>
          <p:nvPr/>
        </p:nvSpPr>
        <p:spPr bwMode="auto">
          <a:xfrm flipH="1">
            <a:off x="314324" y="4635879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Create GenerateTokenRequestV2 object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4B314AA1-E7E5-269D-FB87-A7FA1F947E94}"/>
              </a:ext>
            </a:extLst>
          </p:cNvPr>
          <p:cNvSpPr/>
          <p:nvPr/>
        </p:nvSpPr>
        <p:spPr bwMode="auto">
          <a:xfrm flipH="1">
            <a:off x="314324" y="5719952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 Power BI REST API to generate token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DD2F6964-EBEC-85FA-981D-0C382D77C909}"/>
              </a:ext>
            </a:extLst>
          </p:cNvPr>
          <p:cNvSpPr/>
          <p:nvPr/>
        </p:nvSpPr>
        <p:spPr bwMode="auto">
          <a:xfrm flipH="1">
            <a:off x="314324" y="6158124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Return token to caller as a string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11C310-C9FA-1FEE-49DF-A4054FF42075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Demo03</a:t>
            </a:r>
          </a:p>
        </p:txBody>
      </p:sp>
    </p:spTree>
    <p:extLst>
      <p:ext uri="{BB962C8B-B14F-4D97-AF65-F5344CB8AC3E}">
        <p14:creationId xmlns:p14="http://schemas.microsoft.com/office/powerpoint/2010/main" val="28354072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FA6F-53CB-5A9D-9109-24EEF085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Custom </a:t>
            </a:r>
            <a:r>
              <a:rPr lang="en-US" dirty="0" err="1"/>
              <a:t>SaveAs</a:t>
            </a:r>
            <a:r>
              <a:rPr lang="en-US" dirty="0"/>
              <a:t> Dialog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A89CB-811F-4C02-64AF-1C84B1AEF1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16676"/>
          </a:xfrm>
        </p:spPr>
        <p:txBody>
          <a:bodyPr/>
          <a:lstStyle/>
          <a:p>
            <a:r>
              <a:rPr lang="en-US" dirty="0"/>
              <a:t>Power BI embedding supports using custom Save As dialog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sz="2000" b="1" dirty="0" err="1">
                <a:solidFill>
                  <a:srgbClr val="820000"/>
                </a:solidFill>
              </a:rPr>
              <a:t>saveAsTriggered</a:t>
            </a:r>
            <a:r>
              <a:rPr lang="en-US" dirty="0"/>
              <a:t> event fires when user in selects </a:t>
            </a:r>
            <a:r>
              <a:rPr lang="en-US" sz="2000" b="1" dirty="0">
                <a:solidFill>
                  <a:srgbClr val="820000"/>
                </a:solidFill>
              </a:rPr>
              <a:t>Save As</a:t>
            </a:r>
            <a:r>
              <a:rPr lang="en-US" dirty="0"/>
              <a:t> command from action bar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Your code must display custom dialog and then execute </a:t>
            </a:r>
            <a:r>
              <a:rPr lang="en-US" sz="2000" b="1" dirty="0" err="1">
                <a:solidFill>
                  <a:srgbClr val="820000"/>
                </a:solidFill>
              </a:rPr>
              <a:t>report.SaveAs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B8115-4D73-09D5-ABE1-E48BD8C02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70" y="1695329"/>
            <a:ext cx="6220495" cy="2124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275ED-1EC6-A63F-99F7-831801748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70" y="4398285"/>
            <a:ext cx="4455060" cy="9009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B9E2808-3FDF-9070-5A7A-0FAD457F4E6A}"/>
              </a:ext>
            </a:extLst>
          </p:cNvPr>
          <p:cNvSpPr/>
          <p:nvPr/>
        </p:nvSpPr>
        <p:spPr bwMode="auto">
          <a:xfrm flipH="1">
            <a:off x="350494" y="2788723"/>
            <a:ext cx="763849" cy="243937"/>
          </a:xfrm>
          <a:prstGeom prst="leftArrow">
            <a:avLst>
              <a:gd name="adj1" fmla="val 5319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88F397-195A-AD31-DB1D-67A439370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70" y="5989531"/>
            <a:ext cx="3276321" cy="8935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D21B27-B9E9-DAB4-35E4-35E06C4711CB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Demo04</a:t>
            </a:r>
          </a:p>
        </p:txBody>
      </p:sp>
    </p:spTree>
    <p:extLst>
      <p:ext uri="{BB962C8B-B14F-4D97-AF65-F5344CB8AC3E}">
        <p14:creationId xmlns:p14="http://schemas.microsoft.com/office/powerpoint/2010/main" val="12844821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2F8C0-68B4-FBE4-0E86-3713A383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Copy of Report to a Target Workspace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EA9E7-AAD1-F542-A6A7-92B90BBBDA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When calling </a:t>
            </a:r>
            <a:r>
              <a:rPr lang="en-US" sz="2000" b="1" dirty="0" err="1">
                <a:solidFill>
                  <a:srgbClr val="820000"/>
                </a:solidFill>
              </a:rPr>
              <a:t>report.SaveAs</a:t>
            </a:r>
            <a:r>
              <a:rPr lang="en-US" dirty="0"/>
              <a:t>, you can specify a target workspace</a:t>
            </a:r>
          </a:p>
          <a:p>
            <a:pPr lvl="1"/>
            <a:r>
              <a:rPr lang="en-US" dirty="0"/>
              <a:t>Customized reports can be saved and maintained in different workspaces</a:t>
            </a:r>
          </a:p>
          <a:p>
            <a:pPr lvl="1"/>
            <a:r>
              <a:rPr lang="en-US" dirty="0"/>
              <a:t>Embed token requires workspace ID for target workspace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594FD-2F71-E9FA-1B00-AC1B4690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924" y="2529217"/>
            <a:ext cx="4888948" cy="1018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800E06-D037-A22E-7477-8AF04E423E06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Demo04</a:t>
            </a:r>
          </a:p>
        </p:txBody>
      </p:sp>
    </p:spTree>
    <p:extLst>
      <p:ext uri="{BB962C8B-B14F-4D97-AF65-F5344CB8AC3E}">
        <p14:creationId xmlns:p14="http://schemas.microsoft.com/office/powerpoint/2010/main" val="39430016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and Customizing Report Pages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Custom Navigation with Pages and Bookmarks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Authoring Experiences with the Report Designer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Creating New Pages and Adding Visuals using Code</a:t>
            </a:r>
          </a:p>
          <a:p>
            <a:r>
              <a:rPr lang="en-US" dirty="0"/>
              <a:t>Embedding Reports using Custom Layouts</a:t>
            </a:r>
          </a:p>
          <a:p>
            <a:r>
              <a:rPr lang="en-US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298977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DA56-D6C5-5A7C-935D-2FBBC5DB0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</a:t>
            </a:r>
            <a:r>
              <a:rPr lang="en-US" dirty="0" err="1"/>
              <a:t>powerbi</a:t>
            </a:r>
            <a:r>
              <a:rPr lang="en-US" dirty="0"/>
              <a:t>-report-authoring Library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3C0A7-D59E-7FB1-32BD-EF355B13A9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824671"/>
          </a:xfrm>
        </p:spPr>
        <p:txBody>
          <a:bodyPr/>
          <a:lstStyle/>
          <a:p>
            <a:r>
              <a:rPr lang="en-US" dirty="0"/>
              <a:t>Report authoring features not included with standard </a:t>
            </a:r>
            <a:r>
              <a:rPr lang="en-US" sz="2400" b="1" dirty="0">
                <a:solidFill>
                  <a:srgbClr val="820000"/>
                </a:solidFill>
              </a:rPr>
              <a:t>powerbi.js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Add </a:t>
            </a:r>
            <a:r>
              <a:rPr lang="en-US" sz="2000" b="1" dirty="0" err="1">
                <a:solidFill>
                  <a:srgbClr val="820000"/>
                </a:solidFill>
              </a:rPr>
              <a:t>powerbi</a:t>
            </a:r>
            <a:r>
              <a:rPr lang="en-US" sz="2000" b="1" dirty="0">
                <a:solidFill>
                  <a:srgbClr val="820000"/>
                </a:solidFill>
              </a:rPr>
              <a:t>-report-authoring</a:t>
            </a:r>
            <a:r>
              <a:rPr lang="en-US" dirty="0"/>
              <a:t> package to project for authoring features</a:t>
            </a:r>
          </a:p>
          <a:p>
            <a:pPr lvl="1"/>
            <a:r>
              <a:rPr lang="en-US" dirty="0"/>
              <a:t>Add </a:t>
            </a:r>
            <a:r>
              <a:rPr lang="en-US" sz="2000" b="1" dirty="0">
                <a:solidFill>
                  <a:srgbClr val="820000"/>
                </a:solidFill>
              </a:rPr>
              <a:t>import</a:t>
            </a:r>
            <a:r>
              <a:rPr lang="en-US" dirty="0"/>
              <a:t> statement for </a:t>
            </a:r>
            <a:r>
              <a:rPr lang="en-US" sz="2000" b="1" dirty="0" err="1">
                <a:solidFill>
                  <a:srgbClr val="820000"/>
                </a:solidFill>
              </a:rPr>
              <a:t>powerbi</a:t>
            </a:r>
            <a:r>
              <a:rPr lang="en-US" sz="2000" b="1" dirty="0">
                <a:solidFill>
                  <a:srgbClr val="820000"/>
                </a:solidFill>
              </a:rPr>
              <a:t>-report-authoring</a:t>
            </a:r>
            <a:r>
              <a:rPr lang="en-US" dirty="0"/>
              <a:t> to use authoring feature </a:t>
            </a:r>
          </a:p>
          <a:p>
            <a:pPr lvl="1"/>
            <a:r>
              <a:rPr lang="en-US" dirty="0"/>
              <a:t>Importing </a:t>
            </a:r>
            <a:r>
              <a:rPr lang="en-US" sz="2000" b="1" dirty="0" err="1">
                <a:solidFill>
                  <a:srgbClr val="820000"/>
                </a:solidFill>
              </a:rPr>
              <a:t>powerbi</a:t>
            </a:r>
            <a:r>
              <a:rPr lang="en-US" sz="2000" b="1" dirty="0">
                <a:solidFill>
                  <a:srgbClr val="820000"/>
                </a:solidFill>
              </a:rPr>
              <a:t>-report-authoring</a:t>
            </a:r>
            <a:r>
              <a:rPr lang="en-US" dirty="0"/>
              <a:t> extends </a:t>
            </a:r>
            <a:r>
              <a:rPr lang="en-US" sz="2000" b="1" dirty="0">
                <a:solidFill>
                  <a:srgbClr val="820000"/>
                </a:solidFill>
              </a:rPr>
              <a:t>Report</a:t>
            </a:r>
            <a:r>
              <a:rPr lang="en-US" dirty="0"/>
              <a:t> object with new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>
                <a:solidFill>
                  <a:srgbClr val="820000"/>
                </a:solidFill>
              </a:rPr>
              <a:t>CAVEAT</a:t>
            </a:r>
            <a:r>
              <a:rPr lang="en-US" dirty="0"/>
              <a:t>: </a:t>
            </a:r>
            <a:r>
              <a:rPr lang="en-US" sz="2400" dirty="0"/>
              <a:t>As of April 2022, authoring features only supported for existing </a:t>
            </a:r>
            <a:r>
              <a:rPr lang="en-US" sz="2000" b="1" dirty="0">
                <a:solidFill>
                  <a:srgbClr val="820000"/>
                </a:solidFill>
              </a:rPr>
              <a:t>Report</a:t>
            </a:r>
            <a:r>
              <a:rPr lang="en-US" sz="2400" dirty="0"/>
              <a:t> objects</a:t>
            </a:r>
          </a:p>
          <a:p>
            <a:pPr lvl="1"/>
            <a:r>
              <a:rPr lang="en-US" sz="2000" dirty="0"/>
              <a:t>Adding authoring features for </a:t>
            </a:r>
            <a:r>
              <a:rPr lang="en-US" sz="2000" b="1" dirty="0">
                <a:solidFill>
                  <a:srgbClr val="820000"/>
                </a:solidFill>
              </a:rPr>
              <a:t>Create</a:t>
            </a:r>
            <a:r>
              <a:rPr lang="en-US" sz="2000" dirty="0"/>
              <a:t> objects (i.e. new reports) is currently a backlog item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074852-7ACD-CB0D-7B55-FBA70F0D9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335" y="3216707"/>
            <a:ext cx="3326607" cy="23654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E58889-A043-3880-E85F-B85F1334D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588" y="3216707"/>
            <a:ext cx="4891891" cy="20664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41651C-F15E-0D4E-A8CF-3F19F1A99B80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Demo05</a:t>
            </a:r>
          </a:p>
        </p:txBody>
      </p:sp>
    </p:spTree>
    <p:extLst>
      <p:ext uri="{BB962C8B-B14F-4D97-AF65-F5344CB8AC3E}">
        <p14:creationId xmlns:p14="http://schemas.microsoft.com/office/powerpoint/2010/main" val="25603638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FA79B-97BA-DC24-65E0-9EFD6715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Page to a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7837F-B143-1C18-A0A6-0918E9F73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The code to add a new page is very simple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3BBD6-2106-E163-FC81-7470FC27C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97" y="1741462"/>
            <a:ext cx="7163421" cy="1755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E66CA6E-1241-575D-C5CB-751D4E0A436B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Demo05</a:t>
            </a:r>
          </a:p>
        </p:txBody>
      </p:sp>
    </p:spTree>
    <p:extLst>
      <p:ext uri="{BB962C8B-B14F-4D97-AF65-F5344CB8AC3E}">
        <p14:creationId xmlns:p14="http://schemas.microsoft.com/office/powerpoint/2010/main" val="117774548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81A92-4CEB-FFCA-69DA-8EB51382D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61" y="1813833"/>
            <a:ext cx="9723324" cy="49901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D8929-4CE4-5600-BD4D-BC9F548B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Visual Capabilities and Data Roles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8B593-2D45-FD41-A563-2165A5FE37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Visual capabilities can be queried to determine data roles</a:t>
            </a:r>
          </a:p>
          <a:p>
            <a:pPr lvl="1"/>
            <a:r>
              <a:rPr lang="en-US" dirty="0"/>
              <a:t>Data roles allow user to configure visual with fields from data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D2ED66-6FF0-4508-7CFC-73859E2FD97D}"/>
              </a:ext>
            </a:extLst>
          </p:cNvPr>
          <p:cNvGrpSpPr/>
          <p:nvPr/>
        </p:nvGrpSpPr>
        <p:grpSpPr>
          <a:xfrm>
            <a:off x="417885" y="2405388"/>
            <a:ext cx="5104058" cy="3617725"/>
            <a:chOff x="944659" y="2067458"/>
            <a:chExt cx="5697398" cy="40382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D76368-F73E-ECD5-3B98-F73528AA6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49"/>
            <a:stretch/>
          </p:blipFill>
          <p:spPr>
            <a:xfrm>
              <a:off x="944659" y="2067458"/>
              <a:ext cx="5697398" cy="40382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E162E7-01B9-AAE7-D13F-D1CE8B88F0D2}"/>
                </a:ext>
              </a:extLst>
            </p:cNvPr>
            <p:cNvSpPr/>
            <p:nvPr/>
          </p:nvSpPr>
          <p:spPr bwMode="auto">
            <a:xfrm>
              <a:off x="5272819" y="3466845"/>
              <a:ext cx="1322558" cy="25507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8F77B7A-D254-3548-1C5C-249772972F9F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Demo05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2F9CBF-FFAC-C294-28D0-0CD294E19504}"/>
              </a:ext>
            </a:extLst>
          </p:cNvPr>
          <p:cNvGrpSpPr/>
          <p:nvPr/>
        </p:nvGrpSpPr>
        <p:grpSpPr>
          <a:xfrm>
            <a:off x="5880573" y="3778808"/>
            <a:ext cx="5787967" cy="1687757"/>
            <a:chOff x="6059477" y="3957713"/>
            <a:chExt cx="5787967" cy="16877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7C0766-0B90-1873-4B85-AFB86BC4C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8454"/>
            <a:stretch/>
          </p:blipFill>
          <p:spPr>
            <a:xfrm>
              <a:off x="6647947" y="3957713"/>
              <a:ext cx="5199497" cy="16877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A5DB56BC-88BB-B46A-1C7B-B1A494DA3585}"/>
                </a:ext>
              </a:extLst>
            </p:cNvPr>
            <p:cNvSpPr/>
            <p:nvPr/>
          </p:nvSpPr>
          <p:spPr bwMode="auto">
            <a:xfrm>
              <a:off x="6059477" y="4801591"/>
              <a:ext cx="891420" cy="476949"/>
            </a:xfrm>
            <a:prstGeom prst="leftArrow">
              <a:avLst/>
            </a:prstGeom>
            <a:solidFill>
              <a:schemeClr val="accent1"/>
            </a:solidFill>
            <a:ln>
              <a:solidFill>
                <a:srgbClr val="82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97753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063A-5E29-6ABC-8E1C-A3C1F92F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Targets for Columns and Measures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14D96-B392-6499-0DF3-805EA827F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7793"/>
          </a:xfrm>
        </p:spPr>
        <p:txBody>
          <a:bodyPr/>
          <a:lstStyle/>
          <a:p>
            <a:r>
              <a:rPr lang="en-US" dirty="0"/>
              <a:t>Adding fields to data roles requires creation of </a:t>
            </a:r>
            <a:r>
              <a:rPr lang="en-US" sz="2000" b="1" dirty="0">
                <a:solidFill>
                  <a:srgbClr val="820000"/>
                </a:solidFill>
              </a:rPr>
              <a:t>column targets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820000"/>
                </a:solidFill>
              </a:rPr>
              <a:t>measure targets</a:t>
            </a:r>
            <a:endParaRPr lang="en-US" b="1" dirty="0">
              <a:solidFill>
                <a:srgbClr val="8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Example of creating a visual and adding target columns and measures to data roles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00043-A176-0B2D-A389-7546B6CEA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31" y="1670469"/>
            <a:ext cx="10329630" cy="21917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8DCF6C-5720-76A9-C694-2B74F676B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31" y="4535146"/>
            <a:ext cx="8605470" cy="22688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B76384-6102-6425-741B-BCE98D5C5668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Demo05</a:t>
            </a:r>
          </a:p>
        </p:txBody>
      </p:sp>
    </p:spTree>
    <p:extLst>
      <p:ext uri="{BB962C8B-B14F-4D97-AF65-F5344CB8AC3E}">
        <p14:creationId xmlns:p14="http://schemas.microsoft.com/office/powerpoint/2010/main" val="11756719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0656-7862-FF93-D3D2-F31A26D79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Table Visual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DBEB1-C077-DEFB-24D2-F0B26D561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24" y="1124978"/>
            <a:ext cx="10217834" cy="41626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0A9950-305F-6463-B9B1-D14749F11CEC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967785-04A9-03A7-965B-66B006EA1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" y="5477639"/>
            <a:ext cx="3845598" cy="132638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777892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C9D2-F536-20D4-8E9B-91C17AA2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Column Chart Visual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ACF94-7E6E-CAA8-A31F-B8976FD38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16313"/>
            <a:ext cx="11752510" cy="30300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1768DD0-99D6-D86B-404A-2AE4428ED375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76C57-1D96-140C-2B55-96C1F07BD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3" y="4316713"/>
            <a:ext cx="5770013" cy="24873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026201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8C219-6FFD-EB5C-6A59-82DB28443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Map Visual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BB4629-DE4A-0FDA-64DB-EB3DAADBD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12" y="1033529"/>
            <a:ext cx="10797624" cy="3375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2A1D29-F5D0-7946-AFFA-96466C696D93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C8053-62B4-9AFD-FC45-57FF691CB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12" y="4579634"/>
            <a:ext cx="5235262" cy="222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1368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235C-F445-0BAD-D8FF-7DACDC682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Types Available for Programmatic Creation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A0C1E9-04AE-2BA1-DCBA-B5FF9BD9B91E}"/>
              </a:ext>
            </a:extLst>
          </p:cNvPr>
          <p:cNvGrpSpPr/>
          <p:nvPr/>
        </p:nvGrpSpPr>
        <p:grpSpPr>
          <a:xfrm>
            <a:off x="314324" y="1247405"/>
            <a:ext cx="11678478" cy="4716074"/>
            <a:chOff x="314324" y="1963023"/>
            <a:chExt cx="9364198" cy="36923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F3A3B5-086A-D348-A74E-49AF3E866F32}"/>
                </a:ext>
              </a:extLst>
            </p:cNvPr>
            <p:cNvSpPr/>
            <p:nvPr/>
          </p:nvSpPr>
          <p:spPr bwMode="auto">
            <a:xfrm>
              <a:off x="314324" y="1963023"/>
              <a:ext cx="2110824" cy="36923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actionButton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areaChart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barChart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basicShape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card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clusteredBarChart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clusteredColumnChart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columnChart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debugVisual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Decomposition Tree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donutChart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esriVisual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1AF0FA-1B2F-0721-9BF8-EC4DB0B30D9F}"/>
                </a:ext>
              </a:extLst>
            </p:cNvPr>
            <p:cNvSpPr/>
            <p:nvPr/>
          </p:nvSpPr>
          <p:spPr bwMode="auto">
            <a:xfrm>
              <a:off x="2585949" y="1963023"/>
              <a:ext cx="3021910" cy="36923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filledMap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funnel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gauge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hundredPercentStackedBarChart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hundredPercentStackedColumnChart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image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keyDriversVisual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kpi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lineChart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lineClusteredColumnComboChart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lineStackedColumnComboChart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map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FD0FB2-E9DA-27F6-851F-81DE283FA982}"/>
                </a:ext>
              </a:extLst>
            </p:cNvPr>
            <p:cNvSpPr/>
            <p:nvPr/>
          </p:nvSpPr>
          <p:spPr bwMode="auto">
            <a:xfrm>
              <a:off x="5768659" y="1963023"/>
              <a:ext cx="1924227" cy="36923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multiRowCard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pieChart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pivotTable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PowerApps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pythonVisual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qnaVisual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ribbonChart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scatterChart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scriptVisual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shapeMap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slicer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stackedAreaChart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464429-2229-73AE-AF0C-185C3932CD60}"/>
                </a:ext>
              </a:extLst>
            </p:cNvPr>
            <p:cNvSpPr/>
            <p:nvPr/>
          </p:nvSpPr>
          <p:spPr bwMode="auto">
            <a:xfrm>
              <a:off x="7853686" y="1963023"/>
              <a:ext cx="1824836" cy="36923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tableEx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textbox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treemap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waterfallChart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849B94-1714-4479-CFD2-25F8720C1071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Demo05</a:t>
            </a:r>
          </a:p>
        </p:txBody>
      </p:sp>
    </p:spTree>
    <p:extLst>
      <p:ext uri="{BB962C8B-B14F-4D97-AF65-F5344CB8AC3E}">
        <p14:creationId xmlns:p14="http://schemas.microsoft.com/office/powerpoint/2010/main" val="336326611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and Customizing Report Pages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Custom Navigation with Pages and Bookmarks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Authoring Experiences with the Report Designer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New Pages and Adding Visuals using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Embedding Reports using Custom Layouts</a:t>
            </a:r>
          </a:p>
          <a:p>
            <a:r>
              <a:rPr lang="en-US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295414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Names of Pages and Visuals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390B4-3027-5344-9EDD-ACE37E055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62568"/>
          </a:xfrm>
        </p:spPr>
        <p:txBody>
          <a:bodyPr/>
          <a:lstStyle/>
          <a:p>
            <a:r>
              <a:rPr lang="en-US" dirty="0"/>
              <a:t>You can discover page names and visual names using </a:t>
            </a:r>
            <a:r>
              <a:rPr lang="en-US" sz="2000" b="1" dirty="0">
                <a:solidFill>
                  <a:srgbClr val="820000"/>
                </a:solidFill>
              </a:rPr>
              <a:t>Demo01</a:t>
            </a:r>
            <a:r>
              <a:rPr lang="en-US" dirty="0"/>
              <a:t> events explorer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some scenarios, you might want to hard-code page and visual names into your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06F4C-A97E-7614-0F2C-1C9FC1EE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73" y="5145294"/>
            <a:ext cx="6751054" cy="1407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2BCCFE-657F-F5D3-2201-A02FF091C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73" y="1737214"/>
            <a:ext cx="10066724" cy="27230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B6118C-54B9-9F2B-BD61-CCF6685CE366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Demo06</a:t>
            </a:r>
          </a:p>
        </p:txBody>
      </p:sp>
    </p:spTree>
    <p:extLst>
      <p:ext uri="{BB962C8B-B14F-4D97-AF65-F5344CB8AC3E}">
        <p14:creationId xmlns:p14="http://schemas.microsoft.com/office/powerpoint/2010/main" val="4240096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Static Custom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1DE78-CC30-7248-E61A-5029238184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You can set </a:t>
            </a:r>
            <a:r>
              <a:rPr lang="en-US" sz="2000" b="1" dirty="0">
                <a:solidFill>
                  <a:srgbClr val="820000"/>
                </a:solidFill>
              </a:rPr>
              <a:t>x</a:t>
            </a:r>
            <a:r>
              <a:rPr lang="en-US" dirty="0"/>
              <a:t> position, </a:t>
            </a:r>
            <a:r>
              <a:rPr lang="en-US" sz="2000" b="1" dirty="0">
                <a:solidFill>
                  <a:srgbClr val="820000"/>
                </a:solidFill>
              </a:rPr>
              <a:t>y</a:t>
            </a:r>
            <a:r>
              <a:rPr lang="en-US" dirty="0"/>
              <a:t> position, </a:t>
            </a:r>
            <a:r>
              <a:rPr lang="en-US" sz="2000" b="1" dirty="0">
                <a:solidFill>
                  <a:srgbClr val="820000"/>
                </a:solidFill>
              </a:rPr>
              <a:t>width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820000"/>
                </a:solidFill>
              </a:rPr>
              <a:t>height</a:t>
            </a:r>
            <a:r>
              <a:rPr lang="en-US" dirty="0"/>
              <a:t> for each visual in a custom layout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83A67-4F56-49A8-6D42-6D35392D0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57" y="1725788"/>
            <a:ext cx="10741772" cy="50782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E2BA89-C8B6-D814-6C14-7863DEDFA78C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Demo06</a:t>
            </a:r>
          </a:p>
        </p:txBody>
      </p:sp>
    </p:spTree>
    <p:extLst>
      <p:ext uri="{BB962C8B-B14F-4D97-AF65-F5344CB8AC3E}">
        <p14:creationId xmlns:p14="http://schemas.microsoft.com/office/powerpoint/2010/main" val="121397231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F076-A168-79BD-25F4-1896B3F16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Creating a Custom Layout without Hard-coded IDs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E963BB-5BC7-FD2C-2BA9-9415C8CB7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5" y="1055064"/>
            <a:ext cx="6511816" cy="57468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F069F3-8105-7DC4-C6AE-AC149BF33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176" y="5686425"/>
            <a:ext cx="7057623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D2B884-906A-CFD2-F732-F9B97E400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40" y="1097804"/>
            <a:ext cx="5217159" cy="1575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AA859A-F5A7-CC08-4186-0832BC968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610" y="2825388"/>
            <a:ext cx="5217159" cy="20351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FE27CA-8CFF-8C35-0CA7-1F28B81DDF51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Demo06</a:t>
            </a:r>
          </a:p>
        </p:txBody>
      </p:sp>
    </p:spTree>
    <p:extLst>
      <p:ext uri="{BB962C8B-B14F-4D97-AF65-F5344CB8AC3E}">
        <p14:creationId xmlns:p14="http://schemas.microsoft.com/office/powerpoint/2010/main" val="24425303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3165-B52E-415D-AF1E-85F30F12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Developer Sample: </a:t>
            </a:r>
            <a:r>
              <a:rPr lang="en-US" dirty="0" err="1"/>
              <a:t>AuthoringAndCustomization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08445A-4165-4760-B465-18488CDBB2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Developer sample demonstrates </a:t>
            </a:r>
            <a:r>
              <a:rPr lang="en-US" sz="2000" b="1" dirty="0">
                <a:solidFill>
                  <a:srgbClr val="820000"/>
                </a:solidFill>
              </a:rPr>
              <a:t>App-Owns-Data embedding techniques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Implemented as C#/.NET6 web application which uses the Power BI .NET SDK</a:t>
            </a:r>
          </a:p>
          <a:p>
            <a:pPr lvl="1"/>
            <a:r>
              <a:rPr lang="en-US" dirty="0"/>
              <a:t>Download from </a:t>
            </a:r>
            <a:r>
              <a:rPr lang="en-US" sz="1600" b="1" dirty="0">
                <a:solidFill>
                  <a:srgbClr val="0078D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PowerBiDevCamp/</a:t>
            </a:r>
            <a:r>
              <a:rPr lang="en-US" sz="1600" b="1" dirty="0">
                <a:solidFill>
                  <a:srgbClr val="82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PBIE-Authoring-And-Customization</a:t>
            </a:r>
            <a:r>
              <a:rPr lang="en-US" dirty="0"/>
              <a:t> </a:t>
            </a:r>
            <a:endParaRPr lang="en-US" b="1" dirty="0">
              <a:solidFill>
                <a:srgbClr val="68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2A8C1-9EF6-AA68-5BBD-CCF386016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633443"/>
            <a:ext cx="2526808" cy="399482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F40B041-546E-FB47-F00E-2E54C671479B}"/>
              </a:ext>
            </a:extLst>
          </p:cNvPr>
          <p:cNvSpPr/>
          <p:nvPr/>
        </p:nvSpPr>
        <p:spPr bwMode="auto">
          <a:xfrm>
            <a:off x="4157397" y="4331461"/>
            <a:ext cx="930866" cy="736600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{F5}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EA790-260B-DA58-1D5D-C4717BE0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826" y="2633443"/>
            <a:ext cx="5956158" cy="39897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2404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a Single Visual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86F49-5500-B0ED-B70A-2EC6746385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Create a custom layout that only display a single visual</a:t>
            </a:r>
          </a:p>
          <a:p>
            <a:pPr lvl="1"/>
            <a:r>
              <a:rPr lang="en-US" dirty="0"/>
              <a:t>Visual can be sized to full width and height of report</a:t>
            </a:r>
          </a:p>
          <a:p>
            <a:pPr lvl="1"/>
            <a:r>
              <a:rPr lang="en-US" dirty="0"/>
              <a:t>Use </a:t>
            </a:r>
            <a:r>
              <a:rPr lang="en-US" sz="1800" b="1" dirty="0" err="1">
                <a:solidFill>
                  <a:srgbClr val="820000"/>
                </a:solidFill>
              </a:rPr>
              <a:t>defaultLayout</a:t>
            </a:r>
            <a:r>
              <a:rPr lang="en-US" dirty="0"/>
              <a:t> to hide all other visuals by default.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42EF9-9CF4-0A9D-2735-C56DEE4D0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006" y="2530606"/>
            <a:ext cx="6315556" cy="43686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E46866-D228-B43C-C79F-CD8370FC3B48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BEB111-04CC-4C0F-596D-CB9A6F929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842" y="2530606"/>
            <a:ext cx="4462985" cy="24249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919521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and Customizing Report Pages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Custom Navigation with Pages and Bookmarks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Authoring Experiences with the Report Designer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New Pages and Adding Visuals using Code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using Custom Layouts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341376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9763E-501A-5F6D-FC0A-90994783C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Custom Navigation using Bookmarks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62B65-B673-AF26-FFB7-11D59F547C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Let's start by adding navigation using bookmarks defined inside the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B6906-5284-FAC5-7832-80B2BF340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26" y="1790890"/>
            <a:ext cx="7149363" cy="42844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10D6D0-F10D-B3FD-B970-6DB87C013B09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Demo07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8EA0D7-4B4E-B5F4-C9DB-B79766453892}"/>
              </a:ext>
            </a:extLst>
          </p:cNvPr>
          <p:cNvGrpSpPr/>
          <p:nvPr/>
        </p:nvGrpSpPr>
        <p:grpSpPr>
          <a:xfrm>
            <a:off x="6145487" y="4051420"/>
            <a:ext cx="5772240" cy="2721475"/>
            <a:chOff x="6145487" y="4051420"/>
            <a:chExt cx="5772240" cy="27214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5E1885-818A-E1E0-EE65-685C3FF4D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9072" y="4051420"/>
              <a:ext cx="3418655" cy="27214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DEFBA85-68F8-BF48-61DB-64CA9729F7A5}"/>
                </a:ext>
              </a:extLst>
            </p:cNvPr>
            <p:cNvCxnSpPr/>
            <p:nvPr/>
          </p:nvCxnSpPr>
          <p:spPr>
            <a:xfrm>
              <a:off x="6145487" y="5412158"/>
              <a:ext cx="220338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4108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a Custom Bookmark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23E31-EA36-2B26-1D9B-8D00BF6AC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91"/>
          <a:stretch/>
        </p:blipFill>
        <p:spPr>
          <a:xfrm>
            <a:off x="314324" y="1497520"/>
            <a:ext cx="8412233" cy="4882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7FA2C2-5154-74E0-7EB8-236CB0AEC2BD}"/>
              </a:ext>
            </a:extLst>
          </p:cNvPr>
          <p:cNvSpPr/>
          <p:nvPr/>
        </p:nvSpPr>
        <p:spPr bwMode="auto">
          <a:xfrm>
            <a:off x="486646" y="4373620"/>
            <a:ext cx="7925833" cy="390557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A0D04C-F8F4-331E-9D8D-FA9F536A7543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Demo07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D39E36-5AB3-7716-11FF-26382A50772E}"/>
              </a:ext>
            </a:extLst>
          </p:cNvPr>
          <p:cNvGrpSpPr/>
          <p:nvPr/>
        </p:nvGrpSpPr>
        <p:grpSpPr>
          <a:xfrm>
            <a:off x="5459687" y="2322468"/>
            <a:ext cx="6815140" cy="3508443"/>
            <a:chOff x="5459687" y="2322468"/>
            <a:chExt cx="6815140" cy="35084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E1C42EF-51F9-7DF6-83E6-EA308C954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1019" y="2322468"/>
              <a:ext cx="3103808" cy="35084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5AF2174-F652-6C0E-6A67-4EC50AC7D896}"/>
                </a:ext>
              </a:extLst>
            </p:cNvPr>
            <p:cNvCxnSpPr>
              <a:cxnSpLocks/>
            </p:cNvCxnSpPr>
            <p:nvPr/>
          </p:nvCxnSpPr>
          <p:spPr>
            <a:xfrm>
              <a:off x="5459687" y="5561245"/>
              <a:ext cx="36364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14792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Demo08 demonstrates persisting bookmarks in database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086AAD-B77E-8AA7-6430-9658C4582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385" y="2742427"/>
            <a:ext cx="2006659" cy="21586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8AF2F5-954F-CBD9-C108-0BB40070B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Application design support </a:t>
            </a:r>
            <a:r>
              <a:rPr lang="en-US" sz="2000" b="1" dirty="0">
                <a:solidFill>
                  <a:srgbClr val="820000"/>
                </a:solidFill>
              </a:rPr>
              <a:t>Shared Bookmarks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820000"/>
                </a:solidFill>
              </a:rPr>
              <a:t>Personal Bookmarks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sz="1800" b="1" dirty="0">
                <a:solidFill>
                  <a:srgbClr val="820000"/>
                </a:solidFill>
              </a:rPr>
              <a:t>Shared bookmark</a:t>
            </a:r>
            <a:r>
              <a:rPr lang="en-US" dirty="0"/>
              <a:t> seen by all report consumers</a:t>
            </a:r>
          </a:p>
          <a:p>
            <a:pPr lvl="1"/>
            <a:r>
              <a:rPr lang="en-US" sz="1800" b="1" dirty="0">
                <a:solidFill>
                  <a:srgbClr val="820000"/>
                </a:solidFill>
              </a:rPr>
              <a:t>Personal bookmark</a:t>
            </a:r>
            <a:r>
              <a:rPr lang="en-US" dirty="0"/>
              <a:t> only seen by user that created 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6DDA26-B5BE-BDAE-7A55-0DBC2894B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477"/>
          <a:stretch/>
        </p:blipFill>
        <p:spPr>
          <a:xfrm>
            <a:off x="1098254" y="2638968"/>
            <a:ext cx="2616387" cy="25184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F78A372-5509-A5BE-6CF2-CF8BB012169A}"/>
              </a:ext>
            </a:extLst>
          </p:cNvPr>
          <p:cNvGrpSpPr/>
          <p:nvPr/>
        </p:nvGrpSpPr>
        <p:grpSpPr>
          <a:xfrm>
            <a:off x="2123251" y="4424112"/>
            <a:ext cx="6709022" cy="2036622"/>
            <a:chOff x="2123251" y="4424112"/>
            <a:chExt cx="6709022" cy="2036622"/>
          </a:xfrm>
        </p:grpSpPr>
        <p:sp>
          <p:nvSpPr>
            <p:cNvPr id="20" name="Arrow: Left 19">
              <a:extLst>
                <a:ext uri="{FF2B5EF4-FFF2-40B4-BE49-F238E27FC236}">
                  <a16:creationId xmlns:a16="http://schemas.microsoft.com/office/drawing/2014/main" id="{79DE89FC-7D71-C7B5-973F-503145540299}"/>
                </a:ext>
              </a:extLst>
            </p:cNvPr>
            <p:cNvSpPr/>
            <p:nvPr/>
          </p:nvSpPr>
          <p:spPr bwMode="auto">
            <a:xfrm>
              <a:off x="2123251" y="4424112"/>
              <a:ext cx="6709022" cy="354937"/>
            </a:xfrm>
            <a:prstGeom prst="leftArrow">
              <a:avLst>
                <a:gd name="adj1" fmla="val 66533"/>
                <a:gd name="adj2" fmla="val 10021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Bookmarks Controller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FB4F84-B861-B41B-E97A-9B9C86261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147" y="4746549"/>
              <a:ext cx="3485077" cy="17141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CCFB0E-0448-1499-5D0E-8AF477A76B42}"/>
              </a:ext>
            </a:extLst>
          </p:cNvPr>
          <p:cNvGrpSpPr/>
          <p:nvPr/>
        </p:nvGrpSpPr>
        <p:grpSpPr>
          <a:xfrm>
            <a:off x="8159057" y="4887565"/>
            <a:ext cx="2981737" cy="1916460"/>
            <a:chOff x="8159057" y="4887565"/>
            <a:chExt cx="2981737" cy="1916460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5DC72B79-5F80-4A3B-8295-0F7D97C3705A}"/>
                </a:ext>
              </a:extLst>
            </p:cNvPr>
            <p:cNvSpPr/>
            <p:nvPr/>
          </p:nvSpPr>
          <p:spPr>
            <a:xfrm>
              <a:off x="8159057" y="5257800"/>
              <a:ext cx="2981737" cy="1546225"/>
            </a:xfrm>
            <a:prstGeom prst="flowChartMagneticDisk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Arial Black" panose="020B0A04020102020204" pitchFamily="34" charset="0"/>
              </a:endParaRPr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7AE96488-4541-7740-C6E4-5348D24C9D19}"/>
                </a:ext>
              </a:extLst>
            </p:cNvPr>
            <p:cNvSpPr/>
            <p:nvPr/>
          </p:nvSpPr>
          <p:spPr bwMode="auto">
            <a:xfrm flipV="1">
              <a:off x="9349646" y="4887565"/>
              <a:ext cx="600556" cy="808946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8FBA4A-8B57-AA8C-7BF7-DF0165D85F7C}"/>
                </a:ext>
              </a:extLst>
            </p:cNvPr>
            <p:cNvSpPr/>
            <p:nvPr/>
          </p:nvSpPr>
          <p:spPr bwMode="auto">
            <a:xfrm>
              <a:off x="8301918" y="5942500"/>
              <a:ext cx="1233370" cy="48784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SharedBookmarks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table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D46C26-8509-8A45-56DE-01E880906D1F}"/>
                </a:ext>
              </a:extLst>
            </p:cNvPr>
            <p:cNvSpPr/>
            <p:nvPr/>
          </p:nvSpPr>
          <p:spPr bwMode="auto">
            <a:xfrm>
              <a:off x="9779170" y="5950669"/>
              <a:ext cx="1233370" cy="48784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PersonalBookmarks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2940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25113-CFA1-93E2-C718-9B783B242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for Persisting Custom Bookmarks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FE82D4-65C4-285C-A420-88F0976C85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08242"/>
          </a:xfrm>
        </p:spPr>
        <p:txBody>
          <a:bodyPr/>
          <a:lstStyle/>
          <a:p>
            <a:r>
              <a:rPr lang="en-US" sz="2000" b="1" dirty="0">
                <a:solidFill>
                  <a:srgbClr val="820000"/>
                </a:solidFill>
              </a:rPr>
              <a:t>SharedBookmarks</a:t>
            </a:r>
            <a:r>
              <a:rPr lang="en-US" dirty="0"/>
              <a:t> table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>
                <a:solidFill>
                  <a:srgbClr val="820000"/>
                </a:solidFill>
              </a:rPr>
              <a:t>PersonalBookmarks</a:t>
            </a:r>
            <a:r>
              <a:rPr lang="en-US" dirty="0"/>
              <a:t>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E7924-6358-6894-C9F2-646A4C29F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66" y="1769236"/>
            <a:ext cx="7542527" cy="7975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BBC93-E0B7-70D7-EE8F-801D21E6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66" y="3333758"/>
            <a:ext cx="6186126" cy="7738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932581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with Persisted Bookmarks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3B38E3-1B76-1349-C90A-731350389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97" y="1433279"/>
            <a:ext cx="7060511" cy="45877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750626-7536-E0D6-184C-C15BD9293BBC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Demo08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265FC5-A1C8-59D0-FC66-B013A2C7EFD7}"/>
              </a:ext>
            </a:extLst>
          </p:cNvPr>
          <p:cNvGrpSpPr/>
          <p:nvPr/>
        </p:nvGrpSpPr>
        <p:grpSpPr>
          <a:xfrm>
            <a:off x="4711106" y="1343827"/>
            <a:ext cx="6353643" cy="4459224"/>
            <a:chOff x="4601818" y="1433279"/>
            <a:chExt cx="6566234" cy="445922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A4B166-1536-A60F-5630-CDE80EA11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703"/>
            <a:stretch/>
          </p:blipFill>
          <p:spPr>
            <a:xfrm>
              <a:off x="8010939" y="1433279"/>
              <a:ext cx="3157113" cy="44592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9697BC8-2992-89AF-707F-023692D62768}"/>
                </a:ext>
              </a:extLst>
            </p:cNvPr>
            <p:cNvCxnSpPr>
              <a:cxnSpLocks/>
            </p:cNvCxnSpPr>
            <p:nvPr/>
          </p:nvCxnSpPr>
          <p:spPr>
            <a:xfrm>
              <a:off x="4601861" y="3945835"/>
              <a:ext cx="3409079" cy="49362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DFC2497-9811-474B-52FD-B69EE5FB286D}"/>
                </a:ext>
              </a:extLst>
            </p:cNvPr>
            <p:cNvCxnSpPr>
              <a:cxnSpLocks/>
            </p:cNvCxnSpPr>
            <p:nvPr/>
          </p:nvCxnSpPr>
          <p:spPr>
            <a:xfrm>
              <a:off x="4601818" y="4939748"/>
              <a:ext cx="3409121" cy="24388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26713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2B22-9764-CC90-7CF3-3DB265FA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Personalized Report Subscriptions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734D3-4F03-9FB6-5A5E-870B7D87D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85734"/>
          </a:xfrm>
        </p:spPr>
        <p:txBody>
          <a:bodyPr/>
          <a:lstStyle/>
          <a:p>
            <a:r>
              <a:rPr lang="en-US" dirty="0"/>
              <a:t>With App-Owns-Data embedding, Power BI does not know user identity</a:t>
            </a:r>
          </a:p>
          <a:p>
            <a:pPr lvl="1"/>
            <a:r>
              <a:rPr lang="en-US" dirty="0"/>
              <a:t>App-Owns-Data embedding does not provide SaaS-style personalization features</a:t>
            </a:r>
          </a:p>
          <a:p>
            <a:pPr lvl="1"/>
            <a:r>
              <a:rPr lang="en-US" dirty="0"/>
              <a:t>Personalization features must be fully implemented by developer</a:t>
            </a:r>
          </a:p>
          <a:p>
            <a:pPr lvl="1"/>
            <a:endParaRPr lang="en-US" dirty="0"/>
          </a:p>
          <a:p>
            <a:r>
              <a:rPr lang="en-US" dirty="0"/>
              <a:t>Let's explore application design to support personalized report subscriptions</a:t>
            </a:r>
          </a:p>
          <a:p>
            <a:pPr lvl="1"/>
            <a:r>
              <a:rPr lang="en-US" dirty="0"/>
              <a:t>Start by allow users to save subscription information to </a:t>
            </a:r>
            <a:r>
              <a:rPr lang="en-US" sz="1800" b="1" dirty="0" err="1">
                <a:solidFill>
                  <a:srgbClr val="820000"/>
                </a:solidFill>
              </a:rPr>
              <a:t>ReportSubscriptions</a:t>
            </a:r>
            <a:r>
              <a:rPr lang="en-US" dirty="0"/>
              <a:t> table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Implement subscriptions service to read to </a:t>
            </a:r>
            <a:r>
              <a:rPr lang="en-US" sz="2000" b="1" dirty="0" err="1">
                <a:solidFill>
                  <a:srgbClr val="820000"/>
                </a:solidFill>
              </a:rPr>
              <a:t>ReportSubscriptions</a:t>
            </a:r>
            <a:r>
              <a:rPr lang="en-US" dirty="0"/>
              <a:t> table and export reports</a:t>
            </a:r>
          </a:p>
          <a:p>
            <a:pPr lvl="1"/>
            <a:r>
              <a:rPr lang="en-US" dirty="0"/>
              <a:t>PDF files for exported reports can be sent to users via email attachment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2AFDCD-A912-9D33-2755-DC2A2FA552B1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06D8E-DFB7-08A3-475A-4C0522C4B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10" y="3797606"/>
            <a:ext cx="10929608" cy="5843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92648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and Customizing Report Pages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Custom Navigation with Pages and Bookmarks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Authoring Experiences with the Report Designer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New Pages and Adding Visuals using Code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using Custom Layouts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213692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A2DB9-0465-4D60-93C6-AF065EEF2E0D}"/>
              </a:ext>
            </a:extLst>
          </p:cNvPr>
          <p:cNvSpPr txBox="1"/>
          <p:nvPr/>
        </p:nvSpPr>
        <p:spPr>
          <a:xfrm>
            <a:off x="727580" y="739966"/>
            <a:ext cx="10437615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473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Sample based on SPA Architecture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CD2ABE-31BE-4B89-93F5-EF14A2D2F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80158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Each </a:t>
            </a:r>
            <a:r>
              <a:rPr lang="en-US" sz="1800" b="1" dirty="0" err="1">
                <a:solidFill>
                  <a:srgbClr val="820000"/>
                </a:solidFill>
              </a:rPr>
              <a:t>AuthoringAndCustomization</a:t>
            </a:r>
            <a:r>
              <a:rPr lang="en-US" sz="2000" dirty="0"/>
              <a:t> demo page runs as a Single Page Application (SPA)</a:t>
            </a:r>
          </a:p>
          <a:p>
            <a:pPr marL="404813" lvl="1" indent="0">
              <a:buNone/>
            </a:pPr>
            <a:r>
              <a:rPr lang="en-US" sz="1400" b="1" dirty="0">
                <a:solidFill>
                  <a:srgbClr val="820000"/>
                </a:solidFill>
              </a:rPr>
              <a:t>HomeController</a:t>
            </a:r>
            <a:r>
              <a:rPr lang="en-US" sz="1600" dirty="0"/>
              <a:t> returns HTML for each page along with JavaScript </a:t>
            </a:r>
            <a:r>
              <a:rPr lang="en-US" sz="1400" b="1" dirty="0" err="1">
                <a:solidFill>
                  <a:srgbClr val="820000"/>
                </a:solidFill>
              </a:rPr>
              <a:t>viewModel</a:t>
            </a:r>
            <a:r>
              <a:rPr lang="en-US" sz="1600" dirty="0"/>
              <a:t> with embedding data</a:t>
            </a:r>
          </a:p>
          <a:p>
            <a:pPr marL="404813" lvl="1" indent="0">
              <a:buNone/>
            </a:pPr>
            <a:r>
              <a:rPr lang="en-US" sz="1600" dirty="0"/>
              <a:t>Some demo pages require Web API callbacks after initial page has loaded</a:t>
            </a:r>
          </a:p>
          <a:p>
            <a:pPr marL="404813" lvl="1" indent="0">
              <a:buNone/>
            </a:pPr>
            <a:r>
              <a:rPr lang="en-US" sz="1400" b="1" dirty="0">
                <a:solidFill>
                  <a:srgbClr val="820000"/>
                </a:solidFill>
              </a:rPr>
              <a:t>Demo08</a:t>
            </a:r>
            <a:r>
              <a:rPr lang="en-US" sz="1600" dirty="0"/>
              <a:t> includes Web API callbacks that read and write to underlying SQL database</a:t>
            </a: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r>
              <a:rPr lang="en-US" sz="1400" b="1" dirty="0">
                <a:solidFill>
                  <a:srgbClr val="820000"/>
                </a:solidFill>
              </a:rPr>
              <a:t>CAVEAT: This is a proof-of-concept (POC) application with no user authentication or authorization</a:t>
            </a:r>
          </a:p>
          <a:p>
            <a:pPr marL="404813" lvl="1" indent="0">
              <a:buNone/>
            </a:pP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086AAD-B77E-8AA7-6430-9658C4582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991" y="2338690"/>
            <a:ext cx="2341057" cy="25184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94B77F-3748-BEC7-56A3-F087B4D31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57"/>
          <a:stretch/>
        </p:blipFill>
        <p:spPr>
          <a:xfrm>
            <a:off x="354080" y="2691591"/>
            <a:ext cx="3928263" cy="315806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F463F71-832B-1CFA-DD2B-0028CFF99049}"/>
              </a:ext>
            </a:extLst>
          </p:cNvPr>
          <p:cNvGrpSpPr/>
          <p:nvPr/>
        </p:nvGrpSpPr>
        <p:grpSpPr>
          <a:xfrm>
            <a:off x="4421245" y="2724886"/>
            <a:ext cx="4969565" cy="721999"/>
            <a:chOff x="4381489" y="3072751"/>
            <a:chExt cx="4969565" cy="721999"/>
          </a:xfrm>
        </p:grpSpPr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id="{0BAD4961-7539-84E3-74E7-9A3FCE074229}"/>
                </a:ext>
              </a:extLst>
            </p:cNvPr>
            <p:cNvSpPr/>
            <p:nvPr/>
          </p:nvSpPr>
          <p:spPr bwMode="auto">
            <a:xfrm>
              <a:off x="4381489" y="3072751"/>
              <a:ext cx="4969565" cy="465579"/>
            </a:xfrm>
            <a:prstGeom prst="leftArrow">
              <a:avLst>
                <a:gd name="adj1" fmla="val 66533"/>
                <a:gd name="adj2" fmla="val 10021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HomeController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8845895-310A-0E52-7B10-65E376AED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0070" y="3281910"/>
              <a:ext cx="2461272" cy="512840"/>
            </a:xfrm>
            <a:prstGeom prst="rect">
              <a:avLst/>
            </a:prstGeom>
            <a:ln w="19050">
              <a:solidFill>
                <a:srgbClr val="820000"/>
              </a:solidFill>
            </a:ln>
          </p:spPr>
        </p:pic>
      </p:grpSp>
      <p:sp>
        <p:nvSpPr>
          <p:cNvPr id="10" name="Arrow: Left 9">
            <a:extLst>
              <a:ext uri="{FF2B5EF4-FFF2-40B4-BE49-F238E27FC236}">
                <a16:creationId xmlns:a16="http://schemas.microsoft.com/office/drawing/2014/main" id="{874C04B5-7453-7B2E-5D57-7928AE2E11A0}"/>
              </a:ext>
            </a:extLst>
          </p:cNvPr>
          <p:cNvSpPr/>
          <p:nvPr/>
        </p:nvSpPr>
        <p:spPr bwMode="auto">
          <a:xfrm flipH="1">
            <a:off x="4500758" y="3556569"/>
            <a:ext cx="4890051" cy="465579"/>
          </a:xfrm>
          <a:prstGeom prst="leftArrow">
            <a:avLst>
              <a:gd name="adj1" fmla="val 66533"/>
              <a:gd name="adj2" fmla="val 10021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EmbedTokenController</a:t>
            </a: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79DE89FC-7D71-C7B5-973F-503145540299}"/>
              </a:ext>
            </a:extLst>
          </p:cNvPr>
          <p:cNvSpPr/>
          <p:nvPr/>
        </p:nvSpPr>
        <p:spPr bwMode="auto">
          <a:xfrm flipH="1">
            <a:off x="4541349" y="4155462"/>
            <a:ext cx="4890051" cy="465579"/>
          </a:xfrm>
          <a:prstGeom prst="leftArrow">
            <a:avLst>
              <a:gd name="adj1" fmla="val 66533"/>
              <a:gd name="adj2" fmla="val 10021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Bookmarks Controller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A98A9F-0998-0462-EB37-15EBC7386D86}"/>
              </a:ext>
            </a:extLst>
          </p:cNvPr>
          <p:cNvGrpSpPr/>
          <p:nvPr/>
        </p:nvGrpSpPr>
        <p:grpSpPr>
          <a:xfrm>
            <a:off x="9471991" y="4983416"/>
            <a:ext cx="2447104" cy="1472744"/>
            <a:chOff x="9561443" y="5314727"/>
            <a:chExt cx="2447104" cy="1472744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5DC72B79-5F80-4A3B-8295-0F7D97C3705A}"/>
                </a:ext>
              </a:extLst>
            </p:cNvPr>
            <p:cNvSpPr/>
            <p:nvPr/>
          </p:nvSpPr>
          <p:spPr>
            <a:xfrm>
              <a:off x="9561443" y="5767086"/>
              <a:ext cx="2447104" cy="1020385"/>
            </a:xfrm>
            <a:prstGeom prst="flowChartMagneticDisk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latin typeface="Arial Black" panose="020B0A04020102020204" pitchFamily="34" charset="0"/>
                </a:rPr>
                <a:t>AppOwnsDataCustomizationDB</a:t>
              </a:r>
              <a:endParaRPr lang="en-US" sz="900" dirty="0">
                <a:latin typeface="Arial Black" panose="020B0A04020102020204" pitchFamily="34" charset="0"/>
              </a:endParaRPr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7AE96488-4541-7740-C6E4-5348D24C9D19}"/>
                </a:ext>
              </a:extLst>
            </p:cNvPr>
            <p:cNvSpPr/>
            <p:nvPr/>
          </p:nvSpPr>
          <p:spPr bwMode="auto">
            <a:xfrm>
              <a:off x="10435981" y="5314727"/>
              <a:ext cx="698028" cy="679820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235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Initializing and Customizing Report Pages</a:t>
            </a:r>
          </a:p>
          <a:p>
            <a:r>
              <a:rPr lang="en-US" dirty="0"/>
              <a:t>Creating Custom Navigation with Pages and Bookmarks</a:t>
            </a:r>
          </a:p>
          <a:p>
            <a:r>
              <a:rPr lang="en-US" dirty="0"/>
              <a:t>Creating Authoring Experiences with the Report Designer</a:t>
            </a:r>
          </a:p>
          <a:p>
            <a:r>
              <a:rPr lang="en-US" dirty="0"/>
              <a:t>Creating New Pages and Adding Visuals using Code</a:t>
            </a:r>
          </a:p>
          <a:p>
            <a:r>
              <a:rPr lang="en-US" dirty="0"/>
              <a:t>Embedding Reports using Custom Layouts</a:t>
            </a:r>
          </a:p>
          <a:p>
            <a:r>
              <a:rPr lang="en-US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37630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8B15-BCBA-475F-89FB-33E18E01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JavaScript API (powerbi.js)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4639DE-4FD4-47F3-AA60-02EFF2952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46550"/>
          </a:xfrm>
        </p:spPr>
        <p:txBody>
          <a:bodyPr/>
          <a:lstStyle/>
          <a:p>
            <a:r>
              <a:rPr lang="en-US" sz="2400" dirty="0"/>
              <a:t>Power BI JavaScript API used to embed resources in browser</a:t>
            </a:r>
          </a:p>
          <a:p>
            <a:pPr lvl="1"/>
            <a:r>
              <a:rPr lang="en-US" sz="2000" dirty="0"/>
              <a:t>Client-side JavaScript API required to develop with Power BI embedding</a:t>
            </a:r>
          </a:p>
          <a:p>
            <a:pPr lvl="1"/>
            <a:r>
              <a:rPr lang="en-US" sz="2000" dirty="0"/>
              <a:t>Documentation is titled </a:t>
            </a:r>
            <a:r>
              <a:rPr lang="en-US" sz="2000" b="1" dirty="0"/>
              <a:t>Power BI embedded analytics Client APIs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https://docs.microsoft.com/en-us/javascript/api/overview/powerbi/</a:t>
            </a:r>
            <a:r>
              <a:rPr lang="en-US" sz="2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10210-4C5A-15F9-325E-F6E3E118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267" y="2851327"/>
            <a:ext cx="8523257" cy="396263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003425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484F-6AA8-6013-F51B-C0438DA9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powerbi.js library using TypeScript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525C9-E023-E7D4-C1B3-67FE3C206A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You can write code which programs with </a:t>
            </a:r>
            <a:r>
              <a:rPr lang="en-US" sz="2000" b="1" dirty="0">
                <a:solidFill>
                  <a:srgbClr val="820000"/>
                </a:solidFill>
              </a:rPr>
              <a:t>powerbi.js</a:t>
            </a:r>
            <a:r>
              <a:rPr lang="en-US" dirty="0"/>
              <a:t> using JavaScript or TypeScript</a:t>
            </a:r>
          </a:p>
          <a:p>
            <a:pPr lvl="1"/>
            <a:r>
              <a:rPr lang="en-US" dirty="0"/>
              <a:t>Using TypeScript adds strongly-typed programming and much better IntelliSense</a:t>
            </a:r>
          </a:p>
          <a:p>
            <a:pPr lvl="1"/>
            <a:r>
              <a:rPr lang="en-US" sz="1800" b="1" dirty="0" err="1">
                <a:solidFill>
                  <a:srgbClr val="820000"/>
                </a:solidFill>
              </a:rPr>
              <a:t>AuthoringAndCustomization</a:t>
            </a:r>
            <a:r>
              <a:rPr lang="en-US" dirty="0"/>
              <a:t> project maintains TypeScript code in </a:t>
            </a:r>
            <a:r>
              <a:rPr lang="en-US" sz="1800" b="1" dirty="0">
                <a:solidFill>
                  <a:srgbClr val="820000"/>
                </a:solidFill>
              </a:rPr>
              <a:t>App</a:t>
            </a:r>
            <a:r>
              <a:rPr lang="en-US" dirty="0"/>
              <a:t> folder</a:t>
            </a:r>
          </a:p>
          <a:p>
            <a:pPr lvl="1"/>
            <a:r>
              <a:rPr lang="en-US" dirty="0"/>
              <a:t>TypeScript code in project is compiled into JavaScript using </a:t>
            </a:r>
            <a:r>
              <a:rPr lang="en-US" sz="1800" b="1" dirty="0">
                <a:solidFill>
                  <a:srgbClr val="820000"/>
                </a:solidFill>
              </a:rPr>
              <a:t>webpack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5A945D-E1A0-8064-75AD-59B38DBCD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60"/>
          <a:stretch/>
        </p:blipFill>
        <p:spPr>
          <a:xfrm>
            <a:off x="1396856" y="2985397"/>
            <a:ext cx="2136053" cy="369455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96B9278-2186-18CA-94B6-0CFFC4BD5138}"/>
              </a:ext>
            </a:extLst>
          </p:cNvPr>
          <p:cNvGrpSpPr/>
          <p:nvPr/>
        </p:nvGrpSpPr>
        <p:grpSpPr>
          <a:xfrm>
            <a:off x="2769065" y="3954542"/>
            <a:ext cx="6050997" cy="2808051"/>
            <a:chOff x="2769065" y="3954542"/>
            <a:chExt cx="6050997" cy="28080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37E5CF3-559F-FCFB-6A47-BCF2729C5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9285" y="3954542"/>
              <a:ext cx="3000777" cy="28080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42510A9E-2A4B-345D-E1E4-DA2F75F17ED2}"/>
                </a:ext>
              </a:extLst>
            </p:cNvPr>
            <p:cNvSpPr/>
            <p:nvPr/>
          </p:nvSpPr>
          <p:spPr bwMode="auto">
            <a:xfrm flipH="1">
              <a:off x="2769065" y="5683829"/>
              <a:ext cx="3370192" cy="550718"/>
            </a:xfrm>
            <a:prstGeom prst="leftArrow">
              <a:avLst>
                <a:gd name="adj1" fmla="val 45474"/>
                <a:gd name="adj2" fmla="val 84422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webpack compilation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70782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484F-6AA8-6013-F51B-C0438DA9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with powerbi.js using TypeScript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525C9-E023-E7D4-C1B3-67FE3C206A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Let's walkthrough the code in </a:t>
            </a:r>
            <a:r>
              <a:rPr lang="en-US" sz="2000" b="1" dirty="0">
                <a:solidFill>
                  <a:srgbClr val="820000"/>
                </a:solidFill>
              </a:rPr>
              <a:t>App01.ts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F5F4B-012D-688F-709A-D13206F9E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29"/>
          <a:stretch/>
        </p:blipFill>
        <p:spPr>
          <a:xfrm>
            <a:off x="827485" y="1871719"/>
            <a:ext cx="7807083" cy="493230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19B63E1-C8A0-E27A-00DC-A774DC075A5B}"/>
              </a:ext>
            </a:extLst>
          </p:cNvPr>
          <p:cNvGrpSpPr/>
          <p:nvPr/>
        </p:nvGrpSpPr>
        <p:grpSpPr>
          <a:xfrm>
            <a:off x="5001190" y="2380553"/>
            <a:ext cx="6202017" cy="765313"/>
            <a:chOff x="5237922" y="3291338"/>
            <a:chExt cx="6202017" cy="765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CED406-C211-D1CD-6217-DD71D6C7AE4F}"/>
                </a:ext>
              </a:extLst>
            </p:cNvPr>
            <p:cNvSpPr/>
            <p:nvPr/>
          </p:nvSpPr>
          <p:spPr bwMode="auto">
            <a:xfrm>
              <a:off x="7106478" y="3291338"/>
              <a:ext cx="4333461" cy="76531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UIBuilder</a:t>
              </a: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is a simple utility class which handles resizing the embed-container DIV and adding HTML elements and command handlers into the application's user interface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014E915-F705-512E-B3C5-83AF362B57EF}"/>
                </a:ext>
              </a:extLst>
            </p:cNvPr>
            <p:cNvCxnSpPr/>
            <p:nvPr/>
          </p:nvCxnSpPr>
          <p:spPr>
            <a:xfrm flipH="1">
              <a:off x="5237922" y="3673994"/>
              <a:ext cx="186855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1E9945-F340-157C-E6CE-0E01058BF3F0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Demo01</a:t>
            </a:r>
          </a:p>
        </p:txBody>
      </p:sp>
    </p:spTree>
    <p:extLst>
      <p:ext uri="{BB962C8B-B14F-4D97-AF65-F5344CB8AC3E}">
        <p14:creationId xmlns:p14="http://schemas.microsoft.com/office/powerpoint/2010/main" val="4573308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ef38329b-e139-4eb4-9d7a-1b84c79a661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29626</TotalTime>
  <Words>1592</Words>
  <Application>Microsoft Office PowerPoint</Application>
  <PresentationFormat>Custom</PresentationFormat>
  <Paragraphs>360</Paragraphs>
  <Slides>49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Report Authoring and Customization with Power BI Embedding</vt:lpstr>
      <vt:lpstr>Welcome to Power BI Dev Camp</vt:lpstr>
      <vt:lpstr>Developer Sample: AuthoringAndCustomization</vt:lpstr>
      <vt:lpstr>Developer Sample based on SPA Architecture</vt:lpstr>
      <vt:lpstr>Agenda</vt:lpstr>
      <vt:lpstr>Power BI JavaScript API (powerbi.js)</vt:lpstr>
      <vt:lpstr>Programming the powerbi.js library using TypeScript</vt:lpstr>
      <vt:lpstr>Hello World with powerbi.js using TypeScript</vt:lpstr>
      <vt:lpstr>Viewing Report Object in Chrome Dev Tools</vt:lpstr>
      <vt:lpstr>Exploring powerbi.js Events</vt:lpstr>
      <vt:lpstr>Initializing Panes When Embedding a Report</vt:lpstr>
      <vt:lpstr>Showing and Hiding Report Panes in View Mode </vt:lpstr>
      <vt:lpstr>Updating the Display Option Setting</vt:lpstr>
      <vt:lpstr>Agenda</vt:lpstr>
      <vt:lpstr>Report Navigation Settings</vt:lpstr>
      <vt:lpstr>Creating a Custom Navigation Scheme</vt:lpstr>
      <vt:lpstr>Agenda</vt:lpstr>
      <vt:lpstr>Moving a Report into Edit Mode</vt:lpstr>
      <vt:lpstr>GetReportEmbeddingData</vt:lpstr>
      <vt:lpstr>Showing and Hiding the Save and Save as Menus</vt:lpstr>
      <vt:lpstr>Implementing the Save-As Redirect</vt:lpstr>
      <vt:lpstr>EmbedTokenController Calls GetEmbedToken</vt:lpstr>
      <vt:lpstr>GetEmbedToken</vt:lpstr>
      <vt:lpstr>Using a Custom SaveAs Dialog</vt:lpstr>
      <vt:lpstr>Saving Copy of Report to a Target Workspace</vt:lpstr>
      <vt:lpstr>Agenda</vt:lpstr>
      <vt:lpstr>Adding the powerbi-report-authoring Library</vt:lpstr>
      <vt:lpstr>Adding a Page to a Report</vt:lpstr>
      <vt:lpstr>Understanding Visual Capabilities and Data Roles</vt:lpstr>
      <vt:lpstr>Defining Targets for Columns and Measures</vt:lpstr>
      <vt:lpstr>Creating a Table Visual</vt:lpstr>
      <vt:lpstr>Create a Column Chart Visual</vt:lpstr>
      <vt:lpstr>Create a Map Visual</vt:lpstr>
      <vt:lpstr>Visual Types Available for Programmatic Creation</vt:lpstr>
      <vt:lpstr>Agenda</vt:lpstr>
      <vt:lpstr>Getting the Names of Pages and Visuals</vt:lpstr>
      <vt:lpstr>Creating a Static Custom Layout</vt:lpstr>
      <vt:lpstr>Creating a Custom Layout without Hard-coded IDs</vt:lpstr>
      <vt:lpstr>Displaying a Single Visual </vt:lpstr>
      <vt:lpstr>Agenda</vt:lpstr>
      <vt:lpstr>Adding Custom Navigation using Bookmarks</vt:lpstr>
      <vt:lpstr>Capturing a Custom Bookmark</vt:lpstr>
      <vt:lpstr>Demo08 demonstrates persisting bookmarks in database</vt:lpstr>
      <vt:lpstr>Tables for Persisting Custom Bookmarks</vt:lpstr>
      <vt:lpstr>Loading with Persisted Bookmarks</vt:lpstr>
      <vt:lpstr>Adding Personalized Report Subscriptions</vt:lpstr>
      <vt:lpstr>Summary</vt:lpstr>
      <vt:lpstr>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264</cp:revision>
  <cp:lastPrinted>2019-05-02T20:11:39Z</cp:lastPrinted>
  <dcterms:created xsi:type="dcterms:W3CDTF">2018-09-21T01:16:59Z</dcterms:created>
  <dcterms:modified xsi:type="dcterms:W3CDTF">2022-04-28T17:30:18Z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